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5.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8" r:id="rId4"/>
    <p:sldMasterId id="2147483864" r:id="rId5"/>
    <p:sldMasterId id="2147483670" r:id="rId6"/>
    <p:sldMasterId id="2147483678" r:id="rId7"/>
    <p:sldMasterId id="2147483858" r:id="rId8"/>
    <p:sldMasterId id="2147483664" r:id="rId9"/>
  </p:sldMasterIdLst>
  <p:notesMasterIdLst>
    <p:notesMasterId r:id="rId20"/>
  </p:notesMasterIdLst>
  <p:handoutMasterIdLst>
    <p:handoutMasterId r:id="rId21"/>
  </p:handoutMasterIdLst>
  <p:sldIdLst>
    <p:sldId id="422" r:id="rId10"/>
    <p:sldId id="637" r:id="rId11"/>
    <p:sldId id="632" r:id="rId12"/>
    <p:sldId id="629" r:id="rId13"/>
    <p:sldId id="630" r:id="rId14"/>
    <p:sldId id="649" r:id="rId15"/>
    <p:sldId id="631" r:id="rId16"/>
    <p:sldId id="643" r:id="rId17"/>
    <p:sldId id="638" r:id="rId18"/>
    <p:sldId id="639" r:id="rId19"/>
  </p:sldIdLst>
  <p:sldSz cx="9144000" cy="5143500" type="screen16x9"/>
  <p:notesSz cx="7010400" cy="9296400"/>
  <p:defaultText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DeNunzio" initials="MD" lastIdx="1" clrIdx="0">
    <p:extLst/>
  </p:cmAuthor>
  <p:cmAuthor id="2" name="Alexandra Haefele" initials="AH" lastIdx="5" clrIdx="1">
    <p:extLst>
      <p:ext uri="{19B8F6BF-5375-455C-9EA6-DF929625EA0E}">
        <p15:presenceInfo xmlns:p15="http://schemas.microsoft.com/office/powerpoint/2012/main" userId="S-1-5-21-2021243588-4293919169-3387299209-8750153" providerId="AD"/>
      </p:ext>
    </p:extLst>
  </p:cmAuthor>
  <p:cmAuthor id="6" name="Anna-Claire Gibson" initials="AG [5]"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1F20"/>
    <a:srgbClr val="FFFFFF"/>
    <a:srgbClr val="F2F2F2"/>
    <a:srgbClr val="E9EEF1"/>
    <a:srgbClr val="9BC1FF"/>
    <a:srgbClr val="26665E"/>
    <a:srgbClr val="B9242A"/>
    <a:srgbClr val="FD5600"/>
    <a:srgbClr val="691B1E"/>
    <a:srgbClr val="A8101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914" autoAdjust="0"/>
    <p:restoredTop sz="96291" autoAdjust="0"/>
  </p:normalViewPr>
  <p:slideViewPr>
    <p:cSldViewPr snapToGrid="0" snapToObjects="1">
      <p:cViewPr varScale="1">
        <p:scale>
          <a:sx n="138" d="100"/>
          <a:sy n="138" d="100"/>
        </p:scale>
        <p:origin x="704" y="176"/>
      </p:cViewPr>
      <p:guideLst>
        <p:guide orient="horz" pos="1620"/>
        <p:guide pos="2880"/>
      </p:guideLst>
    </p:cSldViewPr>
  </p:slideViewPr>
  <p:outlineViewPr>
    <p:cViewPr>
      <p:scale>
        <a:sx n="33" d="100"/>
        <a:sy n="33" d="100"/>
      </p:scale>
      <p:origin x="0" y="-3606"/>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27" d="100"/>
          <a:sy n="127" d="100"/>
        </p:scale>
        <p:origin x="360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presProps" Target="presProp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03EC2291-6B67-6F43-B658-89BCABFCDE35}" type="datetime1">
              <a:rPr lang="en-US" smtClean="0"/>
              <a:t>1/3/19</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BB194B4D-4CA1-0244-B5BF-30CC2800542C}" type="slidenum">
              <a:rPr lang="en-US" smtClean="0"/>
              <a:t>‹#›</a:t>
            </a:fld>
            <a:endParaRPr lang="en-US"/>
          </a:p>
        </p:txBody>
      </p:sp>
    </p:spTree>
    <p:extLst>
      <p:ext uri="{BB962C8B-B14F-4D97-AF65-F5344CB8AC3E}">
        <p14:creationId xmlns:p14="http://schemas.microsoft.com/office/powerpoint/2010/main" val="342249173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tiff>
</file>

<file path=ppt/media/image14.tiff>
</file>

<file path=ppt/media/image2.jpeg>
</file>

<file path=ppt/media/image3.png>
</file>

<file path=ppt/media/image4.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714D06C8-12BB-8D46-9F94-179D66834F58}" type="datetime1">
              <a:rPr lang="en-US" smtClean="0"/>
              <a:t>1/3/19</a:t>
            </a:fld>
            <a:endParaRPr 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E21DFC0F-C2D6-4D4F-833C-833AEE8F6822}" type="slidenum">
              <a:rPr lang="en-US" smtClean="0"/>
              <a:t>‹#›</a:t>
            </a:fld>
            <a:endParaRPr lang="en-US"/>
          </a:p>
        </p:txBody>
      </p:sp>
    </p:spTree>
    <p:extLst>
      <p:ext uri="{BB962C8B-B14F-4D97-AF65-F5344CB8AC3E}">
        <p14:creationId xmlns:p14="http://schemas.microsoft.com/office/powerpoint/2010/main" val="3691832110"/>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1</a:t>
            </a:fld>
            <a:endParaRPr lang="en-US"/>
          </a:p>
        </p:txBody>
      </p:sp>
    </p:spTree>
    <p:extLst>
      <p:ext uri="{BB962C8B-B14F-4D97-AF65-F5344CB8AC3E}">
        <p14:creationId xmlns:p14="http://schemas.microsoft.com/office/powerpoint/2010/main" val="2727779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tabLst/>
              <a:defRPr/>
            </a:pPr>
            <a:fld id="{E21DFC0F-C2D6-4D4F-833C-833AEE8F682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3429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57345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latin typeface="Helvetica Light"/>
              </a:rPr>
              <a:t>analyzing an enterprise IT landscape including current technologies, future technologies, and business objectives to determine gaps and patterns critical to the success of an enterprise integration strategy program. </a:t>
            </a:r>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3</a:t>
            </a:fld>
            <a:endParaRPr lang="en-US"/>
          </a:p>
        </p:txBody>
      </p:sp>
    </p:spTree>
    <p:extLst>
      <p:ext uri="{BB962C8B-B14F-4D97-AF65-F5344CB8AC3E}">
        <p14:creationId xmlns:p14="http://schemas.microsoft.com/office/powerpoint/2010/main" val="1080356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4</a:t>
            </a:fld>
            <a:endParaRPr lang="en-US"/>
          </a:p>
        </p:txBody>
      </p:sp>
    </p:spTree>
    <p:extLst>
      <p:ext uri="{BB962C8B-B14F-4D97-AF65-F5344CB8AC3E}">
        <p14:creationId xmlns:p14="http://schemas.microsoft.com/office/powerpoint/2010/main" val="2027394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900" dirty="0">
                <a:latin typeface="Univers 45 Light"/>
              </a:rPr>
              <a:t>Perficient is a growing go-to vendor for API management services and strategy. Established in October 2015, Our partnership with CA Technologies supports solutions that enable clients to implement API solutions to digitally transform their businesses.</a:t>
            </a:r>
          </a:p>
          <a:p>
            <a:pPr marL="0" marR="0" lvl="0" indent="0" algn="l" defTabSz="342900" rtl="0" eaLnBrk="1" fontAlgn="auto" latinLnBrk="0" hangingPunct="1">
              <a:lnSpc>
                <a:spcPct val="100000"/>
              </a:lnSpc>
              <a:spcBef>
                <a:spcPts val="0"/>
              </a:spcBef>
              <a:spcAft>
                <a:spcPts val="0"/>
              </a:spcAft>
              <a:buClrTx/>
              <a:buSzTx/>
              <a:buFontTx/>
              <a:buNone/>
              <a:tabLst/>
              <a:defRPr/>
            </a:pPr>
            <a:endParaRPr lang="en-US" sz="900" dirty="0">
              <a:latin typeface="Univers 45 Light"/>
              <a:cs typeface="Segoe UI" panose="020B0502040204020203" pitchFamily="34" charset="0"/>
            </a:endParaRPr>
          </a:p>
          <a:p>
            <a:pPr marL="0" marR="0" lvl="0" indent="0" algn="l" defTabSz="342900" rtl="0" eaLnBrk="1" fontAlgn="auto" latinLnBrk="0" hangingPunct="1">
              <a:lnSpc>
                <a:spcPct val="100000"/>
              </a:lnSpc>
              <a:spcBef>
                <a:spcPts val="0"/>
              </a:spcBef>
              <a:spcAft>
                <a:spcPts val="0"/>
              </a:spcAft>
              <a:buClrTx/>
              <a:buSzTx/>
              <a:buFontTx/>
              <a:buNone/>
              <a:tabLst/>
              <a:defRPr/>
            </a:pPr>
            <a:r>
              <a:rPr lang="en-US" sz="900" kern="1200" dirty="0" err="1">
                <a:solidFill>
                  <a:schemeClr val="tx1"/>
                </a:solidFill>
                <a:effectLst/>
                <a:latin typeface="+mn-lt"/>
                <a:ea typeface="+mn-ea"/>
                <a:cs typeface="+mn-cs"/>
              </a:rPr>
              <a:t>Perficient’s</a:t>
            </a:r>
            <a:r>
              <a:rPr lang="en-US" sz="900" kern="1200" dirty="0">
                <a:solidFill>
                  <a:schemeClr val="tx1"/>
                </a:solidFill>
                <a:effectLst/>
                <a:latin typeface="+mn-lt"/>
                <a:ea typeface="+mn-ea"/>
                <a:cs typeface="+mn-cs"/>
              </a:rPr>
              <a:t> SOA and API practice has been executing large global implementations for over 10 years driving strategic initiatives around API management solutions. Our dedicated API management practice offers a broad array of solutions and services for the enterprise including API readiness assessments, health checks, roadmaps, API delivery of architecture, design, development, testing, analytics, and support and maintenance. We also offer governance, best practices, methodologies and COE, micro services, and DevOps enablement.</a:t>
            </a:r>
          </a:p>
          <a:p>
            <a:pPr marL="0" marR="0" lvl="0" indent="0" algn="l" defTabSz="342900" rtl="0" eaLnBrk="1" fontAlgn="auto" latinLnBrk="0" hangingPunct="1">
              <a:lnSpc>
                <a:spcPct val="100000"/>
              </a:lnSpc>
              <a:spcBef>
                <a:spcPts val="0"/>
              </a:spcBef>
              <a:spcAft>
                <a:spcPts val="0"/>
              </a:spcAft>
              <a:buClrTx/>
              <a:buSzTx/>
              <a:buFontTx/>
              <a:buNone/>
              <a:tabLst/>
              <a:defRPr/>
            </a:pPr>
            <a:endParaRPr lang="en-US" sz="900" dirty="0">
              <a:latin typeface="Univers 45 Light"/>
              <a:cs typeface="Segoe UI" panose="020B0502040204020203" pitchFamily="34" charset="0"/>
            </a:endParaRPr>
          </a:p>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5</a:t>
            </a:fld>
            <a:endParaRPr lang="en-US"/>
          </a:p>
        </p:txBody>
      </p:sp>
    </p:spTree>
    <p:extLst>
      <p:ext uri="{BB962C8B-B14F-4D97-AF65-F5344CB8AC3E}">
        <p14:creationId xmlns:p14="http://schemas.microsoft.com/office/powerpoint/2010/main" val="1103953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6</a:t>
            </a:fld>
            <a:endParaRPr lang="en-US"/>
          </a:p>
        </p:txBody>
      </p:sp>
    </p:spTree>
    <p:extLst>
      <p:ext uri="{BB962C8B-B14F-4D97-AF65-F5344CB8AC3E}">
        <p14:creationId xmlns:p14="http://schemas.microsoft.com/office/powerpoint/2010/main" val="2797292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7</a:t>
            </a:fld>
            <a:endParaRPr lang="en-US"/>
          </a:p>
        </p:txBody>
      </p:sp>
    </p:spTree>
    <p:extLst>
      <p:ext uri="{BB962C8B-B14F-4D97-AF65-F5344CB8AC3E}">
        <p14:creationId xmlns:p14="http://schemas.microsoft.com/office/powerpoint/2010/main" val="12123682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9</a:t>
            </a:fld>
            <a:endParaRPr lang="en-US" dirty="0"/>
          </a:p>
        </p:txBody>
      </p:sp>
    </p:spTree>
    <p:extLst>
      <p:ext uri="{BB962C8B-B14F-4D97-AF65-F5344CB8AC3E}">
        <p14:creationId xmlns:p14="http://schemas.microsoft.com/office/powerpoint/2010/main" val="4276456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1DFC0F-C2D6-4D4F-833C-833AEE8F6822}" type="slidenum">
              <a:rPr lang="en-US" smtClean="0"/>
              <a:t>10</a:t>
            </a:fld>
            <a:endParaRPr lang="en-US" dirty="0"/>
          </a:p>
        </p:txBody>
      </p:sp>
    </p:spTree>
    <p:extLst>
      <p:ext uri="{BB962C8B-B14F-4D97-AF65-F5344CB8AC3E}">
        <p14:creationId xmlns:p14="http://schemas.microsoft.com/office/powerpoint/2010/main" val="1616425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ext Placeholder 12"/>
          <p:cNvSpPr txBox="1">
            <a:spLocks/>
          </p:cNvSpPr>
          <p:nvPr userDrawn="1"/>
        </p:nvSpPr>
        <p:spPr>
          <a:xfrm>
            <a:off x="411480" y="1028700"/>
            <a:ext cx="8321040" cy="1339596"/>
          </a:xfrm>
          <a:prstGeom prst="rect">
            <a:avLst/>
          </a:prstGeom>
        </p:spPr>
        <p:txBody>
          <a:bodyPr vert="horz"/>
          <a:lstStyle>
            <a:lvl1pPr marL="0" indent="0" algn="ctr" defTabSz="342900" rtl="0" eaLnBrk="1" latinLnBrk="0" hangingPunct="1">
              <a:spcBef>
                <a:spcPct val="20000"/>
              </a:spcBef>
              <a:buFont typeface="Arial"/>
              <a:buNone/>
              <a:defRPr sz="3200" b="0" i="0" kern="1200">
                <a:solidFill>
                  <a:schemeClr val="tx1">
                    <a:lumMod val="50000"/>
                    <a:lumOff val="50000"/>
                  </a:schemeClr>
                </a:solidFill>
                <a:latin typeface="Helvetica Light" charset="0"/>
                <a:ea typeface="Helvetica Light" charset="0"/>
                <a:cs typeface="Helvetica Light" charset="0"/>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lgn="ctr">
              <a:spcBef>
                <a:spcPts val="0"/>
              </a:spcBef>
            </a:pPr>
            <a:endParaRPr lang="en-US" sz="5000" dirty="0">
              <a:solidFill>
                <a:srgbClr val="CC1F20"/>
              </a:solidFill>
            </a:endParaRPr>
          </a:p>
        </p:txBody>
      </p:sp>
      <p:sp>
        <p:nvSpPr>
          <p:cNvPr id="7" name="Text Placeholder 6"/>
          <p:cNvSpPr>
            <a:spLocks noGrp="1"/>
          </p:cNvSpPr>
          <p:nvPr>
            <p:ph type="body" sz="quarter" idx="11" hasCustomPrompt="1"/>
          </p:nvPr>
        </p:nvSpPr>
        <p:spPr>
          <a:xfrm>
            <a:off x="457463" y="2601912"/>
            <a:ext cx="8021637" cy="1588439"/>
          </a:xfrm>
          <a:prstGeom prst="rect">
            <a:avLst/>
          </a:prstGeom>
        </p:spPr>
        <p:txBody>
          <a:bodyPr/>
          <a:lstStyle>
            <a:lvl1pPr marL="0" indent="0">
              <a:buNone/>
              <a:defRPr sz="4800" b="0" i="0" baseline="0">
                <a:solidFill>
                  <a:srgbClr val="C00000"/>
                </a:solidFill>
                <a:latin typeface="Helvetica Light" charset="0"/>
                <a:ea typeface="Helvetica Light" charset="0"/>
                <a:cs typeface="Helvetica Light" charset="0"/>
              </a:defRPr>
            </a:lvl1pPr>
            <a:lvl2pPr marL="342900" indent="0">
              <a:buNone/>
              <a:defRPr sz="4800" b="0" i="0">
                <a:latin typeface="Helvetica" charset="0"/>
                <a:ea typeface="Helvetica" charset="0"/>
                <a:cs typeface="Helvetica" charset="0"/>
              </a:defRPr>
            </a:lvl2pPr>
            <a:lvl3pPr marL="685800" indent="0">
              <a:buNone/>
              <a:defRPr sz="4800" b="0" i="0">
                <a:latin typeface="Helvetica" charset="0"/>
                <a:ea typeface="Helvetica" charset="0"/>
                <a:cs typeface="Helvetica" charset="0"/>
              </a:defRPr>
            </a:lvl3pPr>
            <a:lvl4pPr marL="1028700" indent="0">
              <a:buNone/>
              <a:defRPr sz="4800" b="0" i="0">
                <a:latin typeface="Helvetica" charset="0"/>
                <a:ea typeface="Helvetica" charset="0"/>
                <a:cs typeface="Helvetica" charset="0"/>
              </a:defRPr>
            </a:lvl4pPr>
            <a:lvl5pPr marL="1371600" indent="0">
              <a:buNone/>
              <a:defRPr sz="4800" b="0" i="0">
                <a:latin typeface="Helvetica" charset="0"/>
                <a:ea typeface="Helvetica" charset="0"/>
                <a:cs typeface="Helvetica" charset="0"/>
              </a:defRPr>
            </a:lvl5pPr>
          </a:lstStyle>
          <a:p>
            <a:pPr lvl="0"/>
            <a:r>
              <a:rPr lang="en-US" dirty="0"/>
              <a:t>Click to</a:t>
            </a:r>
            <a:br>
              <a:rPr lang="en-US" dirty="0"/>
            </a:br>
            <a:r>
              <a:rPr lang="en-US" dirty="0"/>
              <a:t>add </a:t>
            </a:r>
            <a:r>
              <a:rPr lang="en-US"/>
              <a:t>text here</a:t>
            </a:r>
            <a:endParaRPr lang="en-US" dirty="0"/>
          </a:p>
        </p:txBody>
      </p:sp>
      <p:sp>
        <p:nvSpPr>
          <p:cNvPr id="10" name="Text Placeholder 9"/>
          <p:cNvSpPr>
            <a:spLocks noGrp="1"/>
          </p:cNvSpPr>
          <p:nvPr>
            <p:ph type="body" sz="quarter" idx="12" hasCustomPrompt="1"/>
          </p:nvPr>
        </p:nvSpPr>
        <p:spPr>
          <a:xfrm>
            <a:off x="457463" y="4236652"/>
            <a:ext cx="6985000" cy="590550"/>
          </a:xfrm>
          <a:prstGeom prst="rect">
            <a:avLst/>
          </a:prstGeom>
        </p:spPr>
        <p:txBody>
          <a:bodyPr/>
          <a:lstStyle>
            <a:lvl1pPr marL="0" indent="0">
              <a:buNone/>
              <a:defRPr sz="1400" b="0" i="0">
                <a:solidFill>
                  <a:schemeClr val="tx1">
                    <a:lumMod val="50000"/>
                    <a:lumOff val="50000"/>
                  </a:schemeClr>
                </a:solidFill>
                <a:latin typeface="Helvetica" charset="0"/>
                <a:ea typeface="Helvetica" charset="0"/>
                <a:cs typeface="Helvetica" charset="0"/>
              </a:defRPr>
            </a:lvl1pPr>
            <a:lvl2pPr marL="342900" indent="0">
              <a:buNone/>
              <a:defRPr sz="1200" b="0" i="0">
                <a:solidFill>
                  <a:schemeClr val="tx1">
                    <a:lumMod val="50000"/>
                    <a:lumOff val="50000"/>
                  </a:schemeClr>
                </a:solidFill>
                <a:latin typeface="Helvetica" charset="0"/>
                <a:ea typeface="Helvetica" charset="0"/>
                <a:cs typeface="Helvetica" charset="0"/>
              </a:defRPr>
            </a:lvl2pPr>
            <a:lvl3pPr marL="685800" indent="0">
              <a:buNone/>
              <a:defRPr sz="1200" b="0" i="0">
                <a:solidFill>
                  <a:schemeClr val="tx1">
                    <a:lumMod val="50000"/>
                    <a:lumOff val="50000"/>
                  </a:schemeClr>
                </a:solidFill>
                <a:latin typeface="Helvetica" charset="0"/>
                <a:ea typeface="Helvetica" charset="0"/>
                <a:cs typeface="Helvetica" charset="0"/>
              </a:defRPr>
            </a:lvl3pPr>
            <a:lvl4pPr marL="1028700" indent="0">
              <a:buNone/>
              <a:defRPr sz="1200" b="0" i="0">
                <a:solidFill>
                  <a:schemeClr val="tx1">
                    <a:lumMod val="50000"/>
                    <a:lumOff val="50000"/>
                  </a:schemeClr>
                </a:solidFill>
                <a:latin typeface="Helvetica" charset="0"/>
                <a:ea typeface="Helvetica" charset="0"/>
                <a:cs typeface="Helvetica" charset="0"/>
              </a:defRPr>
            </a:lvl4pPr>
            <a:lvl5pPr marL="1371600" indent="0">
              <a:buNone/>
              <a:defRPr sz="1200" b="0" i="0">
                <a:solidFill>
                  <a:schemeClr val="tx1">
                    <a:lumMod val="50000"/>
                    <a:lumOff val="50000"/>
                  </a:schemeClr>
                </a:solidFill>
                <a:latin typeface="Helvetica" charset="0"/>
                <a:ea typeface="Helvetica" charset="0"/>
                <a:cs typeface="Helvetica" charset="0"/>
              </a:defRPr>
            </a:lvl5pPr>
          </a:lstStyle>
          <a:p>
            <a:pPr lvl="0"/>
            <a:r>
              <a:rPr lang="en-US" dirty="0"/>
              <a:t>Month Year</a:t>
            </a:r>
          </a:p>
        </p:txBody>
      </p:sp>
    </p:spTree>
    <p:extLst>
      <p:ext uri="{BB962C8B-B14F-4D97-AF65-F5344CB8AC3E}">
        <p14:creationId xmlns:p14="http://schemas.microsoft.com/office/powerpoint/2010/main" val="2120795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12"/>
          <p:cNvSpPr>
            <a:spLocks noGrp="1"/>
          </p:cNvSpPr>
          <p:nvPr>
            <p:ph type="body" sz="quarter" idx="15"/>
          </p:nvPr>
        </p:nvSpPr>
        <p:spPr>
          <a:xfrm>
            <a:off x="646859" y="1247621"/>
            <a:ext cx="7850281" cy="280351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7" name="Text Placeholder 4"/>
          <p:cNvSpPr>
            <a:spLocks noGrp="1"/>
          </p:cNvSpPr>
          <p:nvPr>
            <p:ph type="body" sz="quarter" idx="16"/>
          </p:nvPr>
        </p:nvSpPr>
        <p:spPr>
          <a:xfrm>
            <a:off x="0" y="523065"/>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Tree>
    <p:extLst>
      <p:ext uri="{BB962C8B-B14F-4D97-AF65-F5344CB8AC3E}">
        <p14:creationId xmlns:p14="http://schemas.microsoft.com/office/powerpoint/2010/main" val="2866847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9" name="Text Placeholder 12"/>
          <p:cNvSpPr>
            <a:spLocks noGrp="1"/>
          </p:cNvSpPr>
          <p:nvPr>
            <p:ph type="body" sz="quarter" idx="19"/>
          </p:nvPr>
        </p:nvSpPr>
        <p:spPr>
          <a:xfrm>
            <a:off x="4860712" y="1341121"/>
            <a:ext cx="3473059"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20" name="Text Placeholder 12"/>
          <p:cNvSpPr>
            <a:spLocks noGrp="1"/>
          </p:cNvSpPr>
          <p:nvPr>
            <p:ph type="body" sz="quarter" idx="20"/>
          </p:nvPr>
        </p:nvSpPr>
        <p:spPr>
          <a:xfrm>
            <a:off x="763275" y="1341121"/>
            <a:ext cx="3426760"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22" name="Text Placeholder 4"/>
          <p:cNvSpPr>
            <a:spLocks noGrp="1"/>
          </p:cNvSpPr>
          <p:nvPr>
            <p:ph type="body" sz="quarter" idx="21"/>
          </p:nvPr>
        </p:nvSpPr>
        <p:spPr>
          <a:xfrm>
            <a:off x="0" y="523065"/>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cxnSp>
        <p:nvCxnSpPr>
          <p:cNvPr id="5" name="Straight Connector 4"/>
          <p:cNvCxnSpPr/>
          <p:nvPr userDrawn="1"/>
        </p:nvCxnSpPr>
        <p:spPr>
          <a:xfrm>
            <a:off x="4502710" y="1341121"/>
            <a:ext cx="0" cy="3056128"/>
          </a:xfrm>
          <a:prstGeom prst="line">
            <a:avLst/>
          </a:prstGeom>
          <a:noFill/>
          <a:ln w="12700" cmpd="sng">
            <a:solidFill>
              <a:schemeClr val="bg1">
                <a:lumMod val="85000"/>
              </a:schemeClr>
            </a:solidFill>
            <a:round/>
            <a:headEnd/>
            <a:tailEnd/>
          </a:ln>
        </p:spPr>
      </p:cxnSp>
    </p:spTree>
    <p:extLst>
      <p:ext uri="{BB962C8B-B14F-4D97-AF65-F5344CB8AC3E}">
        <p14:creationId xmlns:p14="http://schemas.microsoft.com/office/powerpoint/2010/main" val="2026079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9" name="Text Placeholder 12"/>
          <p:cNvSpPr>
            <a:spLocks noGrp="1"/>
          </p:cNvSpPr>
          <p:nvPr>
            <p:ph type="body" sz="quarter" idx="10" hasCustomPrompt="1"/>
          </p:nvPr>
        </p:nvSpPr>
        <p:spPr>
          <a:xfrm>
            <a:off x="4884615" y="1084380"/>
            <a:ext cx="3673232" cy="791311"/>
          </a:xfrm>
          <a:prstGeom prst="rect">
            <a:avLst/>
          </a:prstGeom>
        </p:spPr>
        <p:txBody>
          <a:bodyPr vert="horz"/>
          <a:lstStyle>
            <a:lvl1pPr marL="0" indent="0" algn="l">
              <a:lnSpc>
                <a:spcPct val="80000"/>
              </a:lnSpc>
              <a:buNone/>
              <a:defRPr sz="2700" b="1" baseline="0">
                <a:solidFill>
                  <a:srgbClr val="A91120"/>
                </a:solidFill>
                <a:latin typeface="Arial Narrow"/>
                <a:cs typeface="Arial Narrow"/>
              </a:defRPr>
            </a:lvl1pPr>
          </a:lstStyle>
          <a:p>
            <a:pPr lvl="0"/>
            <a:r>
              <a:rPr lang="en-US" dirty="0"/>
              <a:t>ADD YOUR </a:t>
            </a:r>
            <a:br>
              <a:rPr lang="en-US" dirty="0"/>
            </a:br>
            <a:r>
              <a:rPr lang="en-US" dirty="0"/>
              <a:t>TITLE HERE</a:t>
            </a:r>
          </a:p>
        </p:txBody>
      </p:sp>
      <p:sp>
        <p:nvSpPr>
          <p:cNvPr id="15" name="Text Placeholder 12"/>
          <p:cNvSpPr>
            <a:spLocks noGrp="1"/>
          </p:cNvSpPr>
          <p:nvPr>
            <p:ph type="body" sz="quarter" idx="11" hasCustomPrompt="1"/>
          </p:nvPr>
        </p:nvSpPr>
        <p:spPr>
          <a:xfrm>
            <a:off x="4884615" y="1861042"/>
            <a:ext cx="3673232" cy="285747"/>
          </a:xfrm>
          <a:prstGeom prst="rect">
            <a:avLst/>
          </a:prstGeom>
        </p:spPr>
        <p:txBody>
          <a:bodyPr vert="horz"/>
          <a:lstStyle>
            <a:lvl1pPr marL="0" indent="0" algn="l">
              <a:buNone/>
              <a:defRPr sz="1350" b="1">
                <a:solidFill>
                  <a:schemeClr val="tx1"/>
                </a:solidFill>
                <a:latin typeface="Arial Narrow"/>
                <a:cs typeface="Arial Narrow"/>
              </a:defRPr>
            </a:lvl1pPr>
          </a:lstStyle>
          <a:p>
            <a:pPr lvl="0"/>
            <a:r>
              <a:rPr lang="en-US" dirty="0"/>
              <a:t>YOUR SUBTITLE HERE</a:t>
            </a:r>
          </a:p>
        </p:txBody>
      </p:sp>
      <p:sp>
        <p:nvSpPr>
          <p:cNvPr id="16" name="Text Placeholder 12"/>
          <p:cNvSpPr>
            <a:spLocks noGrp="1"/>
          </p:cNvSpPr>
          <p:nvPr>
            <p:ph type="body" sz="quarter" idx="12" hasCustomPrompt="1"/>
          </p:nvPr>
        </p:nvSpPr>
        <p:spPr>
          <a:xfrm>
            <a:off x="4884615" y="2146789"/>
            <a:ext cx="3673232" cy="2044211"/>
          </a:xfrm>
          <a:prstGeom prst="rect">
            <a:avLst/>
          </a:prstGeom>
        </p:spPr>
        <p:txBody>
          <a:bodyPr vert="horz"/>
          <a:lstStyle>
            <a:lvl1pPr marL="0" indent="0" algn="l">
              <a:buNone/>
              <a:defRPr sz="900" b="0">
                <a:solidFill>
                  <a:schemeClr val="tx1"/>
                </a:solidFill>
                <a:latin typeface="Arial"/>
                <a:cs typeface="Arial"/>
              </a:defRPr>
            </a:lvl1pPr>
          </a:lstStyle>
          <a:p>
            <a:pPr lvl="0"/>
            <a:r>
              <a:rPr lang="en-US" dirty="0"/>
              <a:t>Your content here</a:t>
            </a:r>
          </a:p>
        </p:txBody>
      </p:sp>
      <p:sp>
        <p:nvSpPr>
          <p:cNvPr id="3" name="Picture Placeholder 2"/>
          <p:cNvSpPr>
            <a:spLocks noGrp="1"/>
          </p:cNvSpPr>
          <p:nvPr>
            <p:ph type="pic" sz="quarter" idx="13"/>
          </p:nvPr>
        </p:nvSpPr>
        <p:spPr>
          <a:xfrm>
            <a:off x="-9769" y="0"/>
            <a:ext cx="4557713" cy="4773216"/>
          </a:xfrm>
          <a:prstGeom prst="rect">
            <a:avLst/>
          </a:prstGeom>
        </p:spPr>
        <p:txBody>
          <a:bodyPr vert="horz"/>
          <a:lstStyle>
            <a:lvl1pPr marL="0" indent="0">
              <a:buNone/>
              <a:defRPr/>
            </a:lvl1pPr>
          </a:lstStyle>
          <a:p>
            <a:endParaRPr lang="en-US" dirty="0"/>
          </a:p>
        </p:txBody>
      </p:sp>
    </p:spTree>
    <p:extLst>
      <p:ext uri="{BB962C8B-B14F-4D97-AF65-F5344CB8AC3E}">
        <p14:creationId xmlns:p14="http://schemas.microsoft.com/office/powerpoint/2010/main" val="28896859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2_Title Slide">
    <p:spTree>
      <p:nvGrpSpPr>
        <p:cNvPr id="1" name=""/>
        <p:cNvGrpSpPr/>
        <p:nvPr/>
      </p:nvGrpSpPr>
      <p:grpSpPr>
        <a:xfrm>
          <a:off x="0" y="0"/>
          <a:ext cx="0" cy="0"/>
          <a:chOff x="0" y="0"/>
          <a:chExt cx="0" cy="0"/>
        </a:xfrm>
      </p:grpSpPr>
      <p:sp>
        <p:nvSpPr>
          <p:cNvPr id="15" name="Text Placeholder 12"/>
          <p:cNvSpPr>
            <a:spLocks noGrp="1"/>
          </p:cNvSpPr>
          <p:nvPr>
            <p:ph type="body" sz="quarter" idx="25"/>
          </p:nvPr>
        </p:nvSpPr>
        <p:spPr>
          <a:xfrm>
            <a:off x="231777"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17" name="Text Placeholder 4"/>
          <p:cNvSpPr>
            <a:spLocks noGrp="1"/>
          </p:cNvSpPr>
          <p:nvPr>
            <p:ph type="body" sz="quarter" idx="21"/>
          </p:nvPr>
        </p:nvSpPr>
        <p:spPr>
          <a:xfrm>
            <a:off x="0" y="523065"/>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
        <p:nvSpPr>
          <p:cNvPr id="18" name="Text Placeholder 12"/>
          <p:cNvSpPr>
            <a:spLocks noGrp="1"/>
          </p:cNvSpPr>
          <p:nvPr>
            <p:ph type="body" sz="quarter" idx="26"/>
          </p:nvPr>
        </p:nvSpPr>
        <p:spPr>
          <a:xfrm>
            <a:off x="3281828"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19" name="Text Placeholder 12"/>
          <p:cNvSpPr>
            <a:spLocks noGrp="1"/>
          </p:cNvSpPr>
          <p:nvPr>
            <p:ph type="body" sz="quarter" idx="27"/>
          </p:nvPr>
        </p:nvSpPr>
        <p:spPr>
          <a:xfrm>
            <a:off x="6331879"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26494374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4232275" cy="4760913"/>
          </a:xfrm>
          <a:prstGeom prst="rect">
            <a:avLst/>
          </a:prstGeom>
        </p:spPr>
        <p:txBody>
          <a:bodyPr/>
          <a:lstStyle/>
          <a:p>
            <a:endParaRPr lang="en-US" dirty="0"/>
          </a:p>
        </p:txBody>
      </p:sp>
    </p:spTree>
    <p:extLst>
      <p:ext uri="{BB962C8B-B14F-4D97-AF65-F5344CB8AC3E}">
        <p14:creationId xmlns:p14="http://schemas.microsoft.com/office/powerpoint/2010/main" val="2225361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Content 2">
    <p:spTree>
      <p:nvGrpSpPr>
        <p:cNvPr id="1" name="Shape 319"/>
        <p:cNvGrpSpPr/>
        <p:nvPr/>
      </p:nvGrpSpPr>
      <p:grpSpPr>
        <a:xfrm>
          <a:off x="0" y="0"/>
          <a:ext cx="0" cy="0"/>
          <a:chOff x="0" y="0"/>
          <a:chExt cx="0" cy="0"/>
        </a:xfrm>
      </p:grpSpPr>
    </p:spTree>
    <p:extLst>
      <p:ext uri="{BB962C8B-B14F-4D97-AF65-F5344CB8AC3E}">
        <p14:creationId xmlns:p14="http://schemas.microsoft.com/office/powerpoint/2010/main" val="3112685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497975" y="1608881"/>
            <a:ext cx="3101513" cy="2593231"/>
          </a:xfrm>
          <a:prstGeom prst="rect">
            <a:avLst/>
          </a:prstGeom>
        </p:spPr>
        <p:txBody>
          <a:bodyPr/>
          <a:lstStyle>
            <a:lvl1pPr marL="0" indent="0">
              <a:buNone/>
              <a:defRPr sz="4500" b="0" i="0" baseline="0">
                <a:solidFill>
                  <a:schemeClr val="bg1"/>
                </a:solidFill>
                <a:latin typeface="Helvetica Light" charset="0"/>
                <a:ea typeface="Helvetica Light" charset="0"/>
                <a:cs typeface="Helvetica Light" charset="0"/>
              </a:defRPr>
            </a:lvl1pPr>
            <a:lvl2pPr marL="457200" indent="0">
              <a:buNone/>
              <a:defRPr sz="3600" b="0" i="0">
                <a:solidFill>
                  <a:schemeClr val="bg1"/>
                </a:solidFill>
                <a:latin typeface="Helvetica Light" charset="0"/>
                <a:ea typeface="Helvetica Light" charset="0"/>
                <a:cs typeface="Helvetica Light" charset="0"/>
              </a:defRPr>
            </a:lvl2pPr>
            <a:lvl3pPr marL="914400" indent="0">
              <a:buNone/>
              <a:defRPr sz="3600" b="0" i="0">
                <a:solidFill>
                  <a:schemeClr val="bg1"/>
                </a:solidFill>
                <a:latin typeface="Helvetica Light" charset="0"/>
                <a:ea typeface="Helvetica Light" charset="0"/>
                <a:cs typeface="Helvetica Light" charset="0"/>
              </a:defRPr>
            </a:lvl3pPr>
            <a:lvl4pPr marL="1371600" indent="0">
              <a:buNone/>
              <a:defRPr sz="3600" b="0" i="0">
                <a:solidFill>
                  <a:schemeClr val="bg1"/>
                </a:solidFill>
                <a:latin typeface="Helvetica Light" charset="0"/>
                <a:ea typeface="Helvetica Light" charset="0"/>
                <a:cs typeface="Helvetica Light" charset="0"/>
              </a:defRPr>
            </a:lvl4pPr>
            <a:lvl5pPr marL="1828800" indent="0">
              <a:buNone/>
              <a:defRPr sz="3600" b="0" i="0">
                <a:solidFill>
                  <a:schemeClr val="bg1"/>
                </a:solidFill>
                <a:latin typeface="Helvetica Light" charset="0"/>
                <a:ea typeface="Helvetica Light" charset="0"/>
                <a:cs typeface="Helvetica Light" charset="0"/>
              </a:defRPr>
            </a:lvl5pPr>
          </a:lstStyle>
          <a:p>
            <a:pPr lvl="0"/>
            <a:r>
              <a:rPr lang="en-US" dirty="0"/>
              <a:t>Click here to add title</a:t>
            </a:r>
          </a:p>
        </p:txBody>
      </p:sp>
    </p:spTree>
    <p:extLst>
      <p:ext uri="{BB962C8B-B14F-4D97-AF65-F5344CB8AC3E}">
        <p14:creationId xmlns:p14="http://schemas.microsoft.com/office/powerpoint/2010/main" val="688396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Content Page w/small image">
    <p:spTree>
      <p:nvGrpSpPr>
        <p:cNvPr id="1" name=""/>
        <p:cNvGrpSpPr/>
        <p:nvPr/>
      </p:nvGrpSpPr>
      <p:grpSpPr>
        <a:xfrm>
          <a:off x="0" y="0"/>
          <a:ext cx="0" cy="0"/>
          <a:chOff x="0" y="0"/>
          <a:chExt cx="0" cy="0"/>
        </a:xfrm>
      </p:grpSpPr>
      <p:sp>
        <p:nvSpPr>
          <p:cNvPr id="3" name="Shape 88"/>
          <p:cNvSpPr/>
          <p:nvPr userDrawn="1"/>
        </p:nvSpPr>
        <p:spPr>
          <a:xfrm>
            <a:off x="8750550" y="2214362"/>
            <a:ext cx="5739579" cy="709613"/>
          </a:xfrm>
          <a:custGeom>
            <a:avLst/>
            <a:gdLst/>
            <a:ahLst/>
            <a:cxnLst>
              <a:cxn ang="0">
                <a:pos x="wd2" y="hd2"/>
              </a:cxn>
              <a:cxn ang="5400000">
                <a:pos x="wd2" y="hd2"/>
              </a:cxn>
              <a:cxn ang="10800000">
                <a:pos x="wd2" y="hd2"/>
              </a:cxn>
              <a:cxn ang="16200000">
                <a:pos x="wd2" y="hd2"/>
              </a:cxn>
            </a:cxnLst>
            <a:rect l="0" t="0" r="r" b="b"/>
            <a:pathLst>
              <a:path w="21600" h="21600" extrusionOk="0">
                <a:moveTo>
                  <a:pt x="813" y="0"/>
                </a:moveTo>
                <a:lnTo>
                  <a:pt x="0" y="21600"/>
                </a:lnTo>
                <a:lnTo>
                  <a:pt x="6546" y="21600"/>
                </a:lnTo>
                <a:lnTo>
                  <a:pt x="14241" y="21600"/>
                </a:lnTo>
                <a:lnTo>
                  <a:pt x="20787" y="21600"/>
                </a:lnTo>
                <a:lnTo>
                  <a:pt x="21600" y="0"/>
                </a:lnTo>
                <a:lnTo>
                  <a:pt x="15054" y="0"/>
                </a:lnTo>
                <a:lnTo>
                  <a:pt x="7359" y="0"/>
                </a:lnTo>
                <a:lnTo>
                  <a:pt x="813" y="0"/>
                </a:lnTo>
                <a:close/>
              </a:path>
            </a:pathLst>
          </a:custGeom>
          <a:solidFill>
            <a:srgbClr val="FFF200">
              <a:alpha val="90674"/>
            </a:srgbClr>
          </a:solidFill>
          <a:ln w="12700">
            <a:miter lim="400000"/>
          </a:ln>
        </p:spPr>
        <p:txBody>
          <a:bodyPr lIns="19048" tIns="19048" rIns="19048" bIns="19048" anchor="ctr"/>
          <a:lstStyle/>
          <a:p>
            <a:pPr algn="ctr" defTabSz="309563">
              <a:defRPr sz="3600" spc="0">
                <a:solidFill>
                  <a:srgbClr val="FFFFFF"/>
                </a:solidFill>
                <a:latin typeface="Helvetica Light"/>
                <a:ea typeface="Helvetica Light"/>
                <a:cs typeface="Helvetica Light"/>
                <a:sym typeface="Helvetica Light"/>
              </a:defRPr>
            </a:pPr>
            <a:endParaRPr sz="1350" dirty="0"/>
          </a:p>
        </p:txBody>
      </p:sp>
      <p:sp>
        <p:nvSpPr>
          <p:cNvPr id="13" name="Shape 89"/>
          <p:cNvSpPr/>
          <p:nvPr userDrawn="1"/>
        </p:nvSpPr>
        <p:spPr>
          <a:xfrm>
            <a:off x="-3554294" y="2207496"/>
            <a:ext cx="4011594" cy="723345"/>
          </a:xfrm>
          <a:custGeom>
            <a:avLst/>
            <a:gdLst>
              <a:gd name="connsiteX0" fmla="*/ 7368 w 21600"/>
              <a:gd name="connsiteY0" fmla="*/ 0 h 21809"/>
              <a:gd name="connsiteX1" fmla="*/ 0 w 21600"/>
              <a:gd name="connsiteY1" fmla="*/ 21809 h 21809"/>
              <a:gd name="connsiteX2" fmla="*/ 6546 w 21600"/>
              <a:gd name="connsiteY2" fmla="*/ 21809 h 21809"/>
              <a:gd name="connsiteX3" fmla="*/ 14241 w 21600"/>
              <a:gd name="connsiteY3" fmla="*/ 21809 h 21809"/>
              <a:gd name="connsiteX4" fmla="*/ 20787 w 21600"/>
              <a:gd name="connsiteY4" fmla="*/ 21809 h 21809"/>
              <a:gd name="connsiteX5" fmla="*/ 21600 w 21600"/>
              <a:gd name="connsiteY5" fmla="*/ 209 h 21809"/>
              <a:gd name="connsiteX6" fmla="*/ 15054 w 21600"/>
              <a:gd name="connsiteY6" fmla="*/ 209 h 21809"/>
              <a:gd name="connsiteX7" fmla="*/ 7359 w 21600"/>
              <a:gd name="connsiteY7" fmla="*/ 209 h 21809"/>
              <a:gd name="connsiteX8" fmla="*/ 7368 w 21600"/>
              <a:gd name="connsiteY8" fmla="*/ 0 h 21809"/>
              <a:gd name="connsiteX0" fmla="*/ 865 w 15097"/>
              <a:gd name="connsiteY0" fmla="*/ 0 h 22018"/>
              <a:gd name="connsiteX1" fmla="*/ 0 w 15097"/>
              <a:gd name="connsiteY1" fmla="*/ 22018 h 22018"/>
              <a:gd name="connsiteX2" fmla="*/ 43 w 15097"/>
              <a:gd name="connsiteY2" fmla="*/ 21809 h 22018"/>
              <a:gd name="connsiteX3" fmla="*/ 7738 w 15097"/>
              <a:gd name="connsiteY3" fmla="*/ 21809 h 22018"/>
              <a:gd name="connsiteX4" fmla="*/ 14284 w 15097"/>
              <a:gd name="connsiteY4" fmla="*/ 21809 h 22018"/>
              <a:gd name="connsiteX5" fmla="*/ 15097 w 15097"/>
              <a:gd name="connsiteY5" fmla="*/ 209 h 22018"/>
              <a:gd name="connsiteX6" fmla="*/ 8551 w 15097"/>
              <a:gd name="connsiteY6" fmla="*/ 209 h 22018"/>
              <a:gd name="connsiteX7" fmla="*/ 856 w 15097"/>
              <a:gd name="connsiteY7" fmla="*/ 209 h 22018"/>
              <a:gd name="connsiteX8" fmla="*/ 865 w 15097"/>
              <a:gd name="connsiteY8" fmla="*/ 0 h 2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7" h="22018" extrusionOk="0">
                <a:moveTo>
                  <a:pt x="865" y="0"/>
                </a:moveTo>
                <a:cubicBezTo>
                  <a:pt x="577" y="7339"/>
                  <a:pt x="288" y="14679"/>
                  <a:pt x="0" y="22018"/>
                </a:cubicBezTo>
                <a:cubicBezTo>
                  <a:pt x="14" y="21948"/>
                  <a:pt x="29" y="21879"/>
                  <a:pt x="43" y="21809"/>
                </a:cubicBezTo>
                <a:lnTo>
                  <a:pt x="7738" y="21809"/>
                </a:lnTo>
                <a:lnTo>
                  <a:pt x="14284" y="21809"/>
                </a:lnTo>
                <a:lnTo>
                  <a:pt x="15097" y="209"/>
                </a:lnTo>
                <a:lnTo>
                  <a:pt x="8551" y="209"/>
                </a:lnTo>
                <a:lnTo>
                  <a:pt x="856" y="209"/>
                </a:lnTo>
                <a:cubicBezTo>
                  <a:pt x="859" y="139"/>
                  <a:pt x="862" y="70"/>
                  <a:pt x="865" y="0"/>
                </a:cubicBezTo>
                <a:close/>
              </a:path>
            </a:pathLst>
          </a:custGeom>
          <a:solidFill>
            <a:srgbClr val="202526">
              <a:alpha val="90674"/>
            </a:srgbClr>
          </a:solidFill>
          <a:ln w="12700">
            <a:miter lim="400000"/>
          </a:ln>
        </p:spPr>
        <p:txBody>
          <a:bodyPr lIns="19048" tIns="19048" rIns="19048" bIns="19048" anchor="ctr"/>
          <a:lstStyle/>
          <a:p>
            <a:pPr algn="ctr" defTabSz="309563">
              <a:defRPr sz="3600" spc="0">
                <a:solidFill>
                  <a:srgbClr val="FFFFFF"/>
                </a:solidFill>
                <a:latin typeface="Helvetica Light"/>
                <a:ea typeface="Helvetica Light"/>
                <a:cs typeface="Helvetica Light"/>
                <a:sym typeface="Helvetica Light"/>
              </a:defRPr>
            </a:pPr>
            <a:endParaRPr sz="1350" dirty="0"/>
          </a:p>
        </p:txBody>
      </p:sp>
      <p:sp>
        <p:nvSpPr>
          <p:cNvPr id="21" name="Picture Placeholder 16"/>
          <p:cNvSpPr>
            <a:spLocks noGrp="1"/>
          </p:cNvSpPr>
          <p:nvPr>
            <p:ph type="pic" sz="quarter" idx="16"/>
          </p:nvPr>
        </p:nvSpPr>
        <p:spPr>
          <a:xfrm>
            <a:off x="5134502" y="1178595"/>
            <a:ext cx="3205367" cy="2899827"/>
          </a:xfrm>
          <a:prstGeom prst="rect">
            <a:avLst/>
          </a:prstGeom>
        </p:spPr>
        <p:txBody>
          <a:bodyPr anchor="ctr"/>
          <a:lstStyle>
            <a:lvl1pPr marL="0" indent="0" algn="ctr">
              <a:buNone/>
              <a:defRPr sz="750" b="0" i="0">
                <a:latin typeface="Helvetica Light" charset="0"/>
                <a:ea typeface="Helvetica Light" charset="0"/>
                <a:cs typeface="Helvetica Light" charset="0"/>
              </a:defRPr>
            </a:lvl1pPr>
          </a:lstStyle>
          <a:p>
            <a:endParaRPr lang="en-US" dirty="0"/>
          </a:p>
        </p:txBody>
      </p:sp>
      <p:sp>
        <p:nvSpPr>
          <p:cNvPr id="23" name="Text Placeholder 8"/>
          <p:cNvSpPr>
            <a:spLocks noGrp="1"/>
          </p:cNvSpPr>
          <p:nvPr>
            <p:ph type="body" sz="quarter" idx="17" hasCustomPrompt="1"/>
          </p:nvPr>
        </p:nvSpPr>
        <p:spPr>
          <a:xfrm>
            <a:off x="838574" y="904566"/>
            <a:ext cx="3148966" cy="188119"/>
          </a:xfrm>
          <a:prstGeom prst="rect">
            <a:avLst/>
          </a:prstGeom>
        </p:spPr>
        <p:txBody>
          <a:bodyPr anchor="ctr"/>
          <a:lstStyle>
            <a:lvl1pPr marL="0" indent="0">
              <a:buNone/>
              <a:defRPr sz="750" b="0" i="0" baseline="0">
                <a:latin typeface="Helvetica Light" charset="0"/>
                <a:ea typeface="Helvetica Light" charset="0"/>
                <a:cs typeface="Helvetica Light" charset="0"/>
              </a:defRPr>
            </a:lvl1pPr>
            <a:lvl2pPr marL="342900" indent="0">
              <a:buNone/>
              <a:defRPr sz="750" b="0" i="0">
                <a:latin typeface="Helvetica Light" charset="0"/>
                <a:ea typeface="Helvetica Light" charset="0"/>
                <a:cs typeface="Helvetica Light" charset="0"/>
              </a:defRPr>
            </a:lvl2pPr>
            <a:lvl3pPr marL="685800" indent="0">
              <a:buNone/>
              <a:defRPr sz="750" b="0" i="0">
                <a:latin typeface="Helvetica Light" charset="0"/>
                <a:ea typeface="Helvetica Light" charset="0"/>
                <a:cs typeface="Helvetica Light" charset="0"/>
              </a:defRPr>
            </a:lvl3pPr>
            <a:lvl4pPr marL="1028700" indent="0">
              <a:buNone/>
              <a:defRPr sz="750" b="0" i="0">
                <a:latin typeface="Helvetica Light" charset="0"/>
                <a:ea typeface="Helvetica Light" charset="0"/>
                <a:cs typeface="Helvetica Light" charset="0"/>
              </a:defRPr>
            </a:lvl4pPr>
            <a:lvl5pPr marL="1371600" indent="0">
              <a:buNone/>
              <a:defRPr sz="750" b="0" i="0">
                <a:latin typeface="Helvetica Light" charset="0"/>
                <a:ea typeface="Helvetica Light" charset="0"/>
                <a:cs typeface="Helvetica Light" charset="0"/>
              </a:defRPr>
            </a:lvl5pPr>
          </a:lstStyle>
          <a:p>
            <a:pPr lvl="0"/>
            <a:r>
              <a:rPr lang="en-US" dirty="0"/>
              <a:t>SUB-HEADLINE</a:t>
            </a:r>
          </a:p>
        </p:txBody>
      </p:sp>
      <p:sp>
        <p:nvSpPr>
          <p:cNvPr id="24" name="Text Placeholder 10"/>
          <p:cNvSpPr>
            <a:spLocks noGrp="1"/>
          </p:cNvSpPr>
          <p:nvPr>
            <p:ph type="body" sz="quarter" idx="19" hasCustomPrompt="1"/>
          </p:nvPr>
        </p:nvSpPr>
        <p:spPr>
          <a:xfrm>
            <a:off x="836059" y="1153049"/>
            <a:ext cx="3151218" cy="326501"/>
          </a:xfrm>
          <a:prstGeom prst="rect">
            <a:avLst/>
          </a:prstGeom>
        </p:spPr>
        <p:txBody>
          <a:bodyPr anchor="ctr"/>
          <a:lstStyle>
            <a:lvl1pPr marL="0" indent="0">
              <a:buNone/>
              <a:defRPr sz="2700" b="1" i="0">
                <a:latin typeface="Helvetica" charset="0"/>
                <a:ea typeface="Helvetica" charset="0"/>
                <a:cs typeface="Helvetica" charset="0"/>
              </a:defRPr>
            </a:lvl1pPr>
          </a:lstStyle>
          <a:p>
            <a:pPr lvl="0"/>
            <a:r>
              <a:rPr lang="en-US" dirty="0"/>
              <a:t>MAIN TITLE</a:t>
            </a:r>
          </a:p>
        </p:txBody>
      </p:sp>
      <p:sp>
        <p:nvSpPr>
          <p:cNvPr id="25" name="Text Placeholder 8"/>
          <p:cNvSpPr>
            <a:spLocks noGrp="1"/>
          </p:cNvSpPr>
          <p:nvPr>
            <p:ph type="body" sz="quarter" idx="20" hasCustomPrompt="1"/>
          </p:nvPr>
        </p:nvSpPr>
        <p:spPr>
          <a:xfrm>
            <a:off x="838574" y="1539915"/>
            <a:ext cx="3148966" cy="2955885"/>
          </a:xfrm>
          <a:prstGeom prst="rect">
            <a:avLst/>
          </a:prstGeom>
        </p:spPr>
        <p:txBody>
          <a:bodyPr anchor="t"/>
          <a:lstStyle>
            <a:lvl1pPr marL="0" indent="0">
              <a:lnSpc>
                <a:spcPts val="1200"/>
              </a:lnSpc>
              <a:buNone/>
              <a:defRPr sz="900" b="0" i="0" baseline="0">
                <a:latin typeface="Helvetica Light" charset="0"/>
                <a:ea typeface="Helvetica Light" charset="0"/>
                <a:cs typeface="Helvetica Light" charset="0"/>
              </a:defRPr>
            </a:lvl1pPr>
            <a:lvl2pPr marL="342900" indent="0">
              <a:buNone/>
              <a:defRPr sz="750" b="0" i="0">
                <a:latin typeface="Helvetica Light" charset="0"/>
                <a:ea typeface="Helvetica Light" charset="0"/>
                <a:cs typeface="Helvetica Light" charset="0"/>
              </a:defRPr>
            </a:lvl2pPr>
            <a:lvl3pPr marL="685800" indent="0">
              <a:buNone/>
              <a:defRPr sz="750" b="0" i="0">
                <a:latin typeface="Helvetica Light" charset="0"/>
                <a:ea typeface="Helvetica Light" charset="0"/>
                <a:cs typeface="Helvetica Light" charset="0"/>
              </a:defRPr>
            </a:lvl3pPr>
            <a:lvl4pPr marL="1028700" indent="0">
              <a:buNone/>
              <a:defRPr sz="750" b="0" i="0">
                <a:latin typeface="Helvetica Light" charset="0"/>
                <a:ea typeface="Helvetica Light" charset="0"/>
                <a:cs typeface="Helvetica Light" charset="0"/>
              </a:defRPr>
            </a:lvl4pPr>
            <a:lvl5pPr marL="1371600" indent="0">
              <a:buNone/>
              <a:defRPr sz="750" b="0" i="0">
                <a:latin typeface="Helvetica Light" charset="0"/>
                <a:ea typeface="Helvetica Light" charset="0"/>
                <a:cs typeface="Helvetica Light" charset="0"/>
              </a:defRPr>
            </a:lvl5pPr>
          </a:lstStyle>
          <a:p>
            <a:pPr lvl="0"/>
            <a:r>
              <a:rPr lang="en-US" dirty="0"/>
              <a:t>Body copy</a:t>
            </a:r>
          </a:p>
        </p:txBody>
      </p:sp>
      <p:sp>
        <p:nvSpPr>
          <p:cNvPr id="10" name="Slide Number Placeholder 15"/>
          <p:cNvSpPr txBox="1">
            <a:spLocks/>
          </p:cNvSpPr>
          <p:nvPr userDrawn="1"/>
        </p:nvSpPr>
        <p:spPr>
          <a:xfrm>
            <a:off x="8339870" y="4684014"/>
            <a:ext cx="273673" cy="236601"/>
          </a:xfrm>
          <a:prstGeom prst="rect">
            <a:avLst/>
          </a:prstGeom>
        </p:spPr>
        <p:txBody>
          <a:bodyPr vert="horz" lIns="34286" tIns="17143" rIns="34286" bIns="17143" rtlCol="0" anchor="ctr"/>
          <a:lstStyle>
            <a:defPPr>
              <a:defRPr lang="en-US"/>
            </a:defPPr>
            <a:lvl1pPr marL="0" algn="ctr" defTabSz="1828891" rtl="0" eaLnBrk="1" latinLnBrk="0" hangingPunct="1">
              <a:defRPr sz="1800" b="0" i="0" kern="1200">
                <a:solidFill>
                  <a:schemeClr val="tx1">
                    <a:tint val="75000"/>
                  </a:schemeClr>
                </a:solidFill>
                <a:latin typeface="Helvetica Light" charset="0"/>
                <a:ea typeface="Helvetica Light" charset="0"/>
                <a:cs typeface="Helvetica Light" charset="0"/>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fld id="{57BF1037-41D0-6A46-A05F-C56E5F314075}" type="slidenum">
              <a:rPr lang="en-US" sz="675" smtClean="0"/>
              <a:pPr/>
              <a:t>‹#›</a:t>
            </a:fld>
            <a:endParaRPr lang="en-US" sz="675" dirty="0"/>
          </a:p>
        </p:txBody>
      </p:sp>
    </p:spTree>
    <p:extLst>
      <p:ext uri="{BB962C8B-B14F-4D97-AF65-F5344CB8AC3E}">
        <p14:creationId xmlns:p14="http://schemas.microsoft.com/office/powerpoint/2010/main" val="2282354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5" name="Text Placeholder 12"/>
          <p:cNvSpPr>
            <a:spLocks noGrp="1"/>
          </p:cNvSpPr>
          <p:nvPr>
            <p:ph type="body" sz="quarter" idx="15"/>
          </p:nvPr>
        </p:nvSpPr>
        <p:spPr>
          <a:xfrm>
            <a:off x="646859" y="1247621"/>
            <a:ext cx="7850281" cy="280351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7" name="Text Placeholder 4"/>
          <p:cNvSpPr>
            <a:spLocks noGrp="1"/>
          </p:cNvSpPr>
          <p:nvPr>
            <p:ph type="body" sz="quarter" idx="16"/>
          </p:nvPr>
        </p:nvSpPr>
        <p:spPr>
          <a:xfrm>
            <a:off x="0" y="523065"/>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Tree>
    <p:extLst>
      <p:ext uri="{BB962C8B-B14F-4D97-AF65-F5344CB8AC3E}">
        <p14:creationId xmlns:p14="http://schemas.microsoft.com/office/powerpoint/2010/main" val="2841069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1" name="Picture Placeholder 2"/>
          <p:cNvSpPr>
            <a:spLocks noGrp="1"/>
          </p:cNvSpPr>
          <p:nvPr>
            <p:ph type="pic" sz="quarter" idx="13"/>
          </p:nvPr>
        </p:nvSpPr>
        <p:spPr>
          <a:xfrm>
            <a:off x="0" y="0"/>
            <a:ext cx="9153768" cy="1984248"/>
          </a:xfrm>
          <a:prstGeom prst="rect">
            <a:avLst/>
          </a:prstGeom>
        </p:spPr>
        <p:txBody>
          <a:bodyPr vert="horz"/>
          <a:lstStyle>
            <a:lvl1pPr marL="0" indent="0">
              <a:buNone/>
              <a:defRPr/>
            </a:lvl1pPr>
          </a:lstStyle>
          <a:p>
            <a:endParaRPr lang="en-US" dirty="0"/>
          </a:p>
        </p:txBody>
      </p:sp>
      <p:sp>
        <p:nvSpPr>
          <p:cNvPr id="7" name="Text Placeholder 12"/>
          <p:cNvSpPr>
            <a:spLocks noGrp="1"/>
          </p:cNvSpPr>
          <p:nvPr>
            <p:ph type="body" sz="quarter" idx="15"/>
          </p:nvPr>
        </p:nvSpPr>
        <p:spPr>
          <a:xfrm>
            <a:off x="703411" y="2819892"/>
            <a:ext cx="3591513" cy="1706387"/>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8" name="Text Placeholder 4"/>
          <p:cNvSpPr>
            <a:spLocks noGrp="1"/>
          </p:cNvSpPr>
          <p:nvPr>
            <p:ph type="body" sz="quarter" idx="16"/>
          </p:nvPr>
        </p:nvSpPr>
        <p:spPr>
          <a:xfrm>
            <a:off x="0" y="2085647"/>
            <a:ext cx="897128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
        <p:nvSpPr>
          <p:cNvPr id="9" name="Text Placeholder 12"/>
          <p:cNvSpPr>
            <a:spLocks noGrp="1"/>
          </p:cNvSpPr>
          <p:nvPr>
            <p:ph type="body" sz="quarter" idx="17"/>
          </p:nvPr>
        </p:nvSpPr>
        <p:spPr>
          <a:xfrm>
            <a:off x="4848691" y="2819892"/>
            <a:ext cx="3591513" cy="1706387"/>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3102367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1" name="Picture Placeholder 2"/>
          <p:cNvSpPr>
            <a:spLocks noGrp="1"/>
          </p:cNvSpPr>
          <p:nvPr>
            <p:ph type="pic" sz="quarter" idx="13"/>
          </p:nvPr>
        </p:nvSpPr>
        <p:spPr>
          <a:xfrm>
            <a:off x="0" y="0"/>
            <a:ext cx="9153768" cy="1984248"/>
          </a:xfrm>
          <a:prstGeom prst="rect">
            <a:avLst/>
          </a:prstGeom>
        </p:spPr>
        <p:txBody>
          <a:bodyPr vert="horz"/>
          <a:lstStyle>
            <a:lvl1pPr marL="0" indent="0">
              <a:buNone/>
              <a:defRPr/>
            </a:lvl1pPr>
          </a:lstStyle>
          <a:p>
            <a:endParaRPr lang="en-US" dirty="0"/>
          </a:p>
        </p:txBody>
      </p:sp>
      <p:sp>
        <p:nvSpPr>
          <p:cNvPr id="7" name="Text Placeholder 12"/>
          <p:cNvSpPr>
            <a:spLocks noGrp="1"/>
          </p:cNvSpPr>
          <p:nvPr>
            <p:ph type="body" sz="quarter" idx="15"/>
          </p:nvPr>
        </p:nvSpPr>
        <p:spPr>
          <a:xfrm>
            <a:off x="703411" y="2753139"/>
            <a:ext cx="7883998" cy="1798983"/>
          </a:xfrm>
          <a:prstGeom prst="rect">
            <a:avLst/>
          </a:prstGeom>
          <a:solidFill>
            <a:schemeClr val="bg1"/>
          </a:solidFill>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8" name="Text Placeholder 4"/>
          <p:cNvSpPr>
            <a:spLocks noGrp="1"/>
          </p:cNvSpPr>
          <p:nvPr>
            <p:ph type="body" sz="quarter" idx="16"/>
          </p:nvPr>
        </p:nvSpPr>
        <p:spPr>
          <a:xfrm>
            <a:off x="0" y="2085647"/>
            <a:ext cx="897128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Tree>
    <p:extLst>
      <p:ext uri="{BB962C8B-B14F-4D97-AF65-F5344CB8AC3E}">
        <p14:creationId xmlns:p14="http://schemas.microsoft.com/office/powerpoint/2010/main" val="3101147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Picture Placeholder 2"/>
          <p:cNvSpPr>
            <a:spLocks noGrp="1"/>
          </p:cNvSpPr>
          <p:nvPr>
            <p:ph type="pic" sz="quarter" idx="17"/>
          </p:nvPr>
        </p:nvSpPr>
        <p:spPr>
          <a:xfrm>
            <a:off x="0" y="2"/>
            <a:ext cx="9144000" cy="1985598"/>
          </a:xfrm>
          <a:prstGeom prst="rect">
            <a:avLst/>
          </a:prstGeom>
        </p:spPr>
        <p:txBody>
          <a:bodyPr vert="horz"/>
          <a:lstStyle/>
          <a:p>
            <a:endParaRPr lang="en-US"/>
          </a:p>
        </p:txBody>
      </p:sp>
      <p:sp>
        <p:nvSpPr>
          <p:cNvPr id="7" name="Text Placeholder 12"/>
          <p:cNvSpPr>
            <a:spLocks noGrp="1"/>
          </p:cNvSpPr>
          <p:nvPr>
            <p:ph type="body" sz="quarter" idx="25"/>
          </p:nvPr>
        </p:nvSpPr>
        <p:spPr>
          <a:xfrm>
            <a:off x="231777" y="2685327"/>
            <a:ext cx="2580342" cy="1770926"/>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8" name="Text Placeholder 4"/>
          <p:cNvSpPr>
            <a:spLocks noGrp="1"/>
          </p:cNvSpPr>
          <p:nvPr>
            <p:ph type="body" sz="quarter" idx="21"/>
          </p:nvPr>
        </p:nvSpPr>
        <p:spPr>
          <a:xfrm>
            <a:off x="0" y="2074073"/>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
        <p:nvSpPr>
          <p:cNvPr id="12" name="Text Placeholder 12"/>
          <p:cNvSpPr>
            <a:spLocks noGrp="1"/>
          </p:cNvSpPr>
          <p:nvPr>
            <p:ph type="body" sz="quarter" idx="26"/>
          </p:nvPr>
        </p:nvSpPr>
        <p:spPr>
          <a:xfrm>
            <a:off x="3281828" y="2685327"/>
            <a:ext cx="2580342" cy="1770926"/>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13" name="Text Placeholder 12"/>
          <p:cNvSpPr>
            <a:spLocks noGrp="1"/>
          </p:cNvSpPr>
          <p:nvPr>
            <p:ph type="body" sz="quarter" idx="27"/>
          </p:nvPr>
        </p:nvSpPr>
        <p:spPr>
          <a:xfrm>
            <a:off x="6331879" y="2685327"/>
            <a:ext cx="2580342" cy="1770926"/>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605996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Text Placeholder 12"/>
          <p:cNvSpPr>
            <a:spLocks noGrp="1"/>
          </p:cNvSpPr>
          <p:nvPr>
            <p:ph type="body" sz="quarter" idx="25"/>
          </p:nvPr>
        </p:nvSpPr>
        <p:spPr>
          <a:xfrm>
            <a:off x="231777"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17" name="Text Placeholder 4"/>
          <p:cNvSpPr>
            <a:spLocks noGrp="1"/>
          </p:cNvSpPr>
          <p:nvPr>
            <p:ph type="body" sz="quarter" idx="21"/>
          </p:nvPr>
        </p:nvSpPr>
        <p:spPr>
          <a:xfrm>
            <a:off x="0" y="523065"/>
            <a:ext cx="914400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endParaRPr lang="en-US" dirty="0"/>
          </a:p>
        </p:txBody>
      </p:sp>
      <p:sp>
        <p:nvSpPr>
          <p:cNvPr id="18" name="Text Placeholder 12"/>
          <p:cNvSpPr>
            <a:spLocks noGrp="1"/>
          </p:cNvSpPr>
          <p:nvPr>
            <p:ph type="body" sz="quarter" idx="26"/>
          </p:nvPr>
        </p:nvSpPr>
        <p:spPr>
          <a:xfrm>
            <a:off x="3281828"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
        <p:nvSpPr>
          <p:cNvPr id="19" name="Text Placeholder 12"/>
          <p:cNvSpPr>
            <a:spLocks noGrp="1"/>
          </p:cNvSpPr>
          <p:nvPr>
            <p:ph type="body" sz="quarter" idx="27"/>
          </p:nvPr>
        </p:nvSpPr>
        <p:spPr>
          <a:xfrm>
            <a:off x="6331879" y="1350963"/>
            <a:ext cx="2580342" cy="3056128"/>
          </a:xfrm>
          <a:prstGeom prst="rect">
            <a:avLst/>
          </a:prstGeom>
        </p:spPr>
        <p:txBody>
          <a:bodyPr vert="horz"/>
          <a:lstStyle>
            <a:lvl1pPr marL="0" indent="0" algn="l">
              <a:buNone/>
              <a:defRPr sz="1100" b="0" baseline="0">
                <a:solidFill>
                  <a:schemeClr val="tx1">
                    <a:lumMod val="50000"/>
                    <a:lumOff val="50000"/>
                  </a:schemeClr>
                </a:solidFill>
                <a:latin typeface="Arial"/>
                <a:cs typeface="Arial"/>
              </a:defRPr>
            </a:lvl1pPr>
          </a:lstStyle>
          <a:p>
            <a:pPr>
              <a:lnSpc>
                <a:spcPct val="100000"/>
              </a:lnSpc>
            </a:pPr>
            <a:endParaRPr lang="en-US" sz="1100" dirty="0">
              <a:solidFill>
                <a:schemeClr val="tx1">
                  <a:lumMod val="65000"/>
                  <a:lumOff val="35000"/>
                </a:schemeClr>
              </a:solidFill>
              <a:latin typeface="Helvetica Light" charset="0"/>
              <a:ea typeface="Helvetica Light" charset="0"/>
              <a:cs typeface="Helvetica Light" charset="0"/>
            </a:endParaRPr>
          </a:p>
        </p:txBody>
      </p:sp>
    </p:spTree>
    <p:extLst>
      <p:ext uri="{BB962C8B-B14F-4D97-AF65-F5344CB8AC3E}">
        <p14:creationId xmlns:p14="http://schemas.microsoft.com/office/powerpoint/2010/main" val="1443532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9" name="Text Placeholder 12"/>
          <p:cNvSpPr>
            <a:spLocks noGrp="1"/>
          </p:cNvSpPr>
          <p:nvPr>
            <p:ph type="body" sz="quarter" idx="10" hasCustomPrompt="1"/>
          </p:nvPr>
        </p:nvSpPr>
        <p:spPr>
          <a:xfrm>
            <a:off x="4884615" y="1084380"/>
            <a:ext cx="3673232" cy="791311"/>
          </a:xfrm>
          <a:prstGeom prst="rect">
            <a:avLst/>
          </a:prstGeom>
        </p:spPr>
        <p:txBody>
          <a:bodyPr vert="horz"/>
          <a:lstStyle>
            <a:lvl1pPr marL="0" indent="0" algn="l">
              <a:lnSpc>
                <a:spcPct val="80000"/>
              </a:lnSpc>
              <a:buNone/>
              <a:defRPr sz="2700" b="1" baseline="0">
                <a:solidFill>
                  <a:srgbClr val="A91120"/>
                </a:solidFill>
                <a:latin typeface="Arial Narrow"/>
                <a:cs typeface="Arial Narrow"/>
              </a:defRPr>
            </a:lvl1pPr>
          </a:lstStyle>
          <a:p>
            <a:pPr lvl="0"/>
            <a:r>
              <a:rPr lang="en-US" dirty="0"/>
              <a:t>ADD YOUR </a:t>
            </a:r>
            <a:br>
              <a:rPr lang="en-US" dirty="0"/>
            </a:br>
            <a:r>
              <a:rPr lang="en-US" dirty="0"/>
              <a:t>TITLE HERE</a:t>
            </a:r>
          </a:p>
        </p:txBody>
      </p:sp>
      <p:sp>
        <p:nvSpPr>
          <p:cNvPr id="15" name="Text Placeholder 12"/>
          <p:cNvSpPr>
            <a:spLocks noGrp="1"/>
          </p:cNvSpPr>
          <p:nvPr>
            <p:ph type="body" sz="quarter" idx="11" hasCustomPrompt="1"/>
          </p:nvPr>
        </p:nvSpPr>
        <p:spPr>
          <a:xfrm>
            <a:off x="4884615" y="1861042"/>
            <a:ext cx="3673232" cy="285747"/>
          </a:xfrm>
          <a:prstGeom prst="rect">
            <a:avLst/>
          </a:prstGeom>
        </p:spPr>
        <p:txBody>
          <a:bodyPr vert="horz"/>
          <a:lstStyle>
            <a:lvl1pPr marL="0" indent="0" algn="l">
              <a:buNone/>
              <a:defRPr sz="1350" b="1">
                <a:solidFill>
                  <a:schemeClr val="tx1"/>
                </a:solidFill>
                <a:latin typeface="Arial Narrow"/>
                <a:cs typeface="Arial Narrow"/>
              </a:defRPr>
            </a:lvl1pPr>
          </a:lstStyle>
          <a:p>
            <a:pPr lvl="0"/>
            <a:r>
              <a:rPr lang="en-US" dirty="0"/>
              <a:t>YOUR SUBTITLE HERE</a:t>
            </a:r>
          </a:p>
        </p:txBody>
      </p:sp>
      <p:sp>
        <p:nvSpPr>
          <p:cNvPr id="16" name="Text Placeholder 12"/>
          <p:cNvSpPr>
            <a:spLocks noGrp="1"/>
          </p:cNvSpPr>
          <p:nvPr>
            <p:ph type="body" sz="quarter" idx="12" hasCustomPrompt="1"/>
          </p:nvPr>
        </p:nvSpPr>
        <p:spPr>
          <a:xfrm>
            <a:off x="4884615" y="2146789"/>
            <a:ext cx="3673232" cy="2044211"/>
          </a:xfrm>
          <a:prstGeom prst="rect">
            <a:avLst/>
          </a:prstGeom>
        </p:spPr>
        <p:txBody>
          <a:bodyPr vert="horz"/>
          <a:lstStyle>
            <a:lvl1pPr marL="0" indent="0" algn="l">
              <a:buNone/>
              <a:defRPr sz="900" b="0">
                <a:solidFill>
                  <a:schemeClr val="tx1"/>
                </a:solidFill>
                <a:latin typeface="Arial"/>
                <a:cs typeface="Arial"/>
              </a:defRPr>
            </a:lvl1pPr>
          </a:lstStyle>
          <a:p>
            <a:pPr lvl="0"/>
            <a:r>
              <a:rPr lang="en-US" dirty="0"/>
              <a:t>Your content here</a:t>
            </a:r>
          </a:p>
        </p:txBody>
      </p:sp>
      <p:sp>
        <p:nvSpPr>
          <p:cNvPr id="3" name="Picture Placeholder 2"/>
          <p:cNvSpPr>
            <a:spLocks noGrp="1"/>
          </p:cNvSpPr>
          <p:nvPr>
            <p:ph type="pic" sz="quarter" idx="13"/>
          </p:nvPr>
        </p:nvSpPr>
        <p:spPr>
          <a:xfrm>
            <a:off x="-9769" y="0"/>
            <a:ext cx="4557713" cy="4773216"/>
          </a:xfrm>
          <a:prstGeom prst="rect">
            <a:avLst/>
          </a:prstGeom>
        </p:spPr>
        <p:txBody>
          <a:bodyPr vert="horz"/>
          <a:lstStyle/>
          <a:p>
            <a:endParaRPr lang="en-US" dirty="0"/>
          </a:p>
        </p:txBody>
      </p:sp>
    </p:spTree>
    <p:extLst>
      <p:ext uri="{BB962C8B-B14F-4D97-AF65-F5344CB8AC3E}">
        <p14:creationId xmlns:p14="http://schemas.microsoft.com/office/powerpoint/2010/main" val="6507721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image" Target="../media/image4.jpeg"/><Relationship Id="rId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theme" Target="../theme/them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6.jpe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slideLayout" Target="../slideLayouts/slideLayout12.xml"/><Relationship Id="rId7" Type="http://schemas.openxmlformats.org/officeDocument/2006/relationships/theme" Target="../theme/theme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23034" y="429769"/>
            <a:ext cx="2732230" cy="963902"/>
          </a:xfrm>
          <a:prstGeom prst="rect">
            <a:avLst/>
          </a:prstGeom>
        </p:spPr>
      </p:pic>
    </p:spTree>
    <p:extLst>
      <p:ext uri="{BB962C8B-B14F-4D97-AF65-F5344CB8AC3E}">
        <p14:creationId xmlns:p14="http://schemas.microsoft.com/office/powerpoint/2010/main" val="1568798692"/>
      </p:ext>
    </p:extLst>
  </p:cSld>
  <p:clrMap bg1="lt1" tx1="dk1" bg2="lt2" tx2="dk2" accent1="accent1" accent2="accent2" accent3="accent3" accent4="accent4" accent5="accent5" accent6="accent6" hlink="hlink" folHlink="folHlink"/>
  <p:sldLayoutIdLst>
    <p:sldLayoutId id="2147483849"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726069"/>
      </p:ext>
    </p:extLst>
  </p:cSld>
  <p:clrMap bg1="lt1" tx1="dk1" bg2="lt2" tx2="dk2" accent1="accent1" accent2="accent2" accent3="accent3" accent4="accent4" accent5="accent5" accent6="accent6" hlink="hlink" folHlink="folHlink"/>
  <p:sldLayoutIdLst>
    <p:sldLayoutId id="2147483865" r:id="rId1"/>
    <p:sldLayoutId id="2147483890" r:id="rId2"/>
    <p:sldLayoutId id="214748390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0" name="TextBox 9"/>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smtClean="0"/>
              <a:t>‹#›</a:t>
            </a:fld>
            <a:endParaRPr lang="en-US" sz="750" dirty="0"/>
          </a:p>
        </p:txBody>
      </p:sp>
      <p:pic>
        <p:nvPicPr>
          <p:cNvPr id="12" name="Picture 11"/>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pic>
        <p:nvPicPr>
          <p:cNvPr id="13" name="Picture 12"/>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1" y="0"/>
            <a:ext cx="9143999" cy="1984248"/>
          </a:xfrm>
          <a:prstGeom prst="rect">
            <a:avLst/>
          </a:prstGeom>
        </p:spPr>
      </p:pic>
      <p:cxnSp>
        <p:nvCxnSpPr>
          <p:cNvPr id="7" name="Straight Connector 6"/>
          <p:cNvCxnSpPr/>
          <p:nvPr userDrawn="1"/>
        </p:nvCxnSpPr>
        <p:spPr>
          <a:xfrm>
            <a:off x="4572000" y="2773028"/>
            <a:ext cx="0" cy="1789000"/>
          </a:xfrm>
          <a:prstGeom prst="line">
            <a:avLst/>
          </a:prstGeom>
          <a:noFill/>
          <a:ln w="12700" cmpd="sng">
            <a:solidFill>
              <a:schemeClr val="bg1">
                <a:lumMod val="85000"/>
              </a:schemeClr>
            </a:solidFill>
            <a:round/>
            <a:headEnd/>
            <a:tailEnd/>
          </a:ln>
        </p:spPr>
      </p:cxnSp>
    </p:spTree>
    <p:extLst>
      <p:ext uri="{BB962C8B-B14F-4D97-AF65-F5344CB8AC3E}">
        <p14:creationId xmlns:p14="http://schemas.microsoft.com/office/powerpoint/2010/main" val="94172865"/>
      </p:ext>
    </p:extLst>
  </p:cSld>
  <p:clrMap bg1="lt1" tx1="dk1" bg2="lt2" tx2="dk2" accent1="accent1" accent2="accent2" accent3="accent3" accent4="accent4" accent5="accent5" accent6="accent6" hlink="hlink" folHlink="folHlink"/>
  <p:sldLayoutIdLst>
    <p:sldLayoutId id="2147483671" r:id="rId1"/>
    <p:sldLayoutId id="2147483937" r:id="rId2"/>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3"/>
          <a:stretch>
            <a:fillRect/>
          </a:stretch>
        </p:blipFill>
        <p:spPr>
          <a:xfrm>
            <a:off x="2451100" y="2038449"/>
            <a:ext cx="4229100" cy="1009650"/>
          </a:xfrm>
          <a:prstGeom prst="rect">
            <a:avLst/>
          </a:prstGeom>
        </p:spPr>
      </p:pic>
      <p:cxnSp>
        <p:nvCxnSpPr>
          <p:cNvPr id="16" name="Straight Connector 15"/>
          <p:cNvCxnSpPr/>
          <p:nvPr userDrawn="1"/>
        </p:nvCxnSpPr>
        <p:spPr>
          <a:xfrm>
            <a:off x="3067449" y="2692005"/>
            <a:ext cx="0" cy="1789000"/>
          </a:xfrm>
          <a:prstGeom prst="line">
            <a:avLst/>
          </a:prstGeom>
          <a:noFill/>
          <a:ln w="12700" cmpd="sng">
            <a:solidFill>
              <a:schemeClr val="bg1">
                <a:lumMod val="85000"/>
              </a:schemeClr>
            </a:solidFill>
            <a:round/>
            <a:headEnd/>
            <a:tailEnd/>
          </a:ln>
        </p:spPr>
      </p:cxnSp>
      <p:cxnSp>
        <p:nvCxnSpPr>
          <p:cNvPr id="17" name="Straight Connector 16"/>
          <p:cNvCxnSpPr/>
          <p:nvPr userDrawn="1"/>
        </p:nvCxnSpPr>
        <p:spPr>
          <a:xfrm>
            <a:off x="6086689" y="2692005"/>
            <a:ext cx="0" cy="1789000"/>
          </a:xfrm>
          <a:prstGeom prst="line">
            <a:avLst/>
          </a:prstGeom>
          <a:noFill/>
          <a:ln w="12700" cmpd="sng">
            <a:solidFill>
              <a:schemeClr val="bg1">
                <a:lumMod val="85000"/>
              </a:schemeClr>
            </a:solidFill>
            <a:round/>
            <a:headEnd/>
            <a:tailEnd/>
          </a:ln>
        </p:spPr>
      </p:cxnSp>
      <p:pic>
        <p:nvPicPr>
          <p:cNvPr id="3" name="Picture 2"/>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0" y="0"/>
            <a:ext cx="9143999" cy="1975104"/>
          </a:xfrm>
          <a:prstGeom prst="rect">
            <a:avLst/>
          </a:prstGeom>
        </p:spPr>
      </p:pic>
      <p:sp>
        <p:nvSpPr>
          <p:cNvPr id="13" name="Rectangle 12"/>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TextBox 13"/>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smtClean="0"/>
              <a:t>‹#›</a:t>
            </a:fld>
            <a:endParaRPr lang="en-US" sz="750" dirty="0"/>
          </a:p>
        </p:txBody>
      </p:sp>
      <p:pic>
        <p:nvPicPr>
          <p:cNvPr id="15" name="Picture 14"/>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spTree>
    <p:extLst>
      <p:ext uri="{BB962C8B-B14F-4D97-AF65-F5344CB8AC3E}">
        <p14:creationId xmlns:p14="http://schemas.microsoft.com/office/powerpoint/2010/main" val="39709239"/>
      </p:ext>
    </p:extLst>
  </p:cSld>
  <p:clrMap bg1="lt1" tx1="dk1" bg2="lt2" tx2="dk2" accent1="accent1" accent2="accent2" accent3="accent3" accent4="accent4" accent5="accent5" accent6="accent6" hlink="hlink" folHlink="folHlink"/>
  <p:sldLayoutIdLst>
    <p:sldLayoutId id="2147483679"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TextBox 13"/>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smtClean="0"/>
              <a:t>‹#›</a:t>
            </a:fld>
            <a:endParaRPr lang="en-US" sz="750" dirty="0"/>
          </a:p>
        </p:txBody>
      </p:sp>
      <p:pic>
        <p:nvPicPr>
          <p:cNvPr id="15" name="Picture 14"/>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spTree>
    <p:extLst>
      <p:ext uri="{BB962C8B-B14F-4D97-AF65-F5344CB8AC3E}">
        <p14:creationId xmlns:p14="http://schemas.microsoft.com/office/powerpoint/2010/main" val="1394082463"/>
      </p:ext>
    </p:extLst>
  </p:cSld>
  <p:clrMap bg1="lt1" tx1="dk1" bg2="lt2" tx2="dk2" accent1="accent1" accent2="accent2" accent3="accent3" accent4="accent4" accent5="accent5" accent6="accent6" hlink="hlink" folHlink="folHlink"/>
  <p:sldLayoutIdLst>
    <p:sldLayoutId id="2147483859" r:id="rId1"/>
    <p:sldLayoutId id="2147483905" r:id="rId2"/>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pic>
        <p:nvPicPr>
          <p:cNvPr id="20" name="Picture 19"/>
          <p:cNvPicPr>
            <a:picLocks noChangeAspect="1"/>
          </p:cNvPicPr>
          <p:nvPr userDrawn="1"/>
        </p:nvPicPr>
        <p:blipFill>
          <a:blip r:embed="rId8"/>
          <a:stretch>
            <a:fillRect/>
          </a:stretch>
        </p:blipFill>
        <p:spPr>
          <a:xfrm>
            <a:off x="2451100" y="2038449"/>
            <a:ext cx="4229100" cy="1009650"/>
          </a:xfrm>
          <a:prstGeom prst="rect">
            <a:avLst/>
          </a:prstGeom>
        </p:spPr>
      </p:pic>
      <p:sp>
        <p:nvSpPr>
          <p:cNvPr id="2" name="TextBox 1"/>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smtClean="0"/>
              <a:t>‹#›</a:t>
            </a:fld>
            <a:endParaRPr lang="en-US" sz="750" dirty="0"/>
          </a:p>
        </p:txBody>
      </p:sp>
      <p:pic>
        <p:nvPicPr>
          <p:cNvPr id="6" name="Picture 5"/>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spTree>
    <p:extLst>
      <p:ext uri="{BB962C8B-B14F-4D97-AF65-F5344CB8AC3E}">
        <p14:creationId xmlns:p14="http://schemas.microsoft.com/office/powerpoint/2010/main" val="3996575829"/>
      </p:ext>
    </p:extLst>
  </p:cSld>
  <p:clrMap bg1="lt1" tx1="dk1" bg2="lt2" tx2="dk2" accent1="accent1" accent2="accent2" accent3="accent3" accent4="accent4" accent5="accent5" accent6="accent6" hlink="hlink" folHlink="folHlink"/>
  <p:sldLayoutIdLst>
    <p:sldLayoutId id="2147483665" r:id="rId1"/>
    <p:sldLayoutId id="2147483857" r:id="rId2"/>
    <p:sldLayoutId id="2147483885" r:id="rId3"/>
    <p:sldLayoutId id="2147483922" r:id="rId4"/>
    <p:sldLayoutId id="2147483935" r:id="rId5"/>
    <p:sldLayoutId id="2147483936" r:id="rId6"/>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7.png"/><Relationship Id="rId5" Type="http://schemas.openxmlformats.org/officeDocument/2006/relationships/image" Target="../media/image14.tiff"/><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2.png"/><Relationship Id="rId5"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sz="4000" dirty="0"/>
              <a:t>Apigee API Management </a:t>
            </a:r>
          </a:p>
          <a:p>
            <a:r>
              <a:rPr lang="en-US" sz="4000" dirty="0"/>
              <a:t>Practice Overview</a:t>
            </a:r>
          </a:p>
        </p:txBody>
      </p:sp>
      <p:sp>
        <p:nvSpPr>
          <p:cNvPr id="3" name="Text Placeholder 2"/>
          <p:cNvSpPr>
            <a:spLocks noGrp="1"/>
          </p:cNvSpPr>
          <p:nvPr>
            <p:ph type="body" sz="quarter" idx="12"/>
          </p:nvPr>
        </p:nvSpPr>
        <p:spPr>
          <a:xfrm>
            <a:off x="562238" y="4156726"/>
            <a:ext cx="6985000" cy="590550"/>
          </a:xfrm>
        </p:spPr>
        <p:txBody>
          <a:bodyPr/>
          <a:lstStyle/>
          <a:p>
            <a:pPr algn="ctr"/>
            <a:r>
              <a:rPr lang="en-US" dirty="0"/>
              <a:t>Terry David																	</a:t>
            </a:r>
          </a:p>
        </p:txBody>
      </p:sp>
      <p:cxnSp>
        <p:nvCxnSpPr>
          <p:cNvPr id="6" name="Straight Connector 5"/>
          <p:cNvCxnSpPr/>
          <p:nvPr/>
        </p:nvCxnSpPr>
        <p:spPr>
          <a:xfrm>
            <a:off x="3510761" y="502668"/>
            <a:ext cx="0" cy="744270"/>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89541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srcRect l="15077" r="29044"/>
          <a:stretch/>
        </p:blipFill>
        <p:spPr>
          <a:xfrm>
            <a:off x="6711" y="0"/>
            <a:ext cx="4383156" cy="4760843"/>
          </a:xfrm>
          <a:prstGeom prst="rect">
            <a:avLst/>
          </a:prstGeom>
        </p:spPr>
      </p:pic>
      <p:sp>
        <p:nvSpPr>
          <p:cNvPr id="6" name="Text Placeholder 4"/>
          <p:cNvSpPr txBox="1">
            <a:spLocks/>
          </p:cNvSpPr>
          <p:nvPr/>
        </p:nvSpPr>
        <p:spPr>
          <a:xfrm>
            <a:off x="4618009" y="1512863"/>
            <a:ext cx="4277513" cy="3154829"/>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dirty="0">
                <a:solidFill>
                  <a:srgbClr val="A8101F"/>
                </a:solidFill>
                <a:latin typeface="Helvetica Light"/>
                <a:ea typeface="Helvetica" charset="0"/>
                <a:cs typeface="Helvetica" charset="0"/>
              </a:rPr>
              <a:t>Simplifying Insurance Access with APIs	</a:t>
            </a:r>
          </a:p>
          <a:p>
            <a:pPr marL="0" indent="0">
              <a:buNone/>
            </a:pPr>
            <a:r>
              <a:rPr lang="en-US" sz="1100" dirty="0">
                <a:solidFill>
                  <a:schemeClr val="tx1">
                    <a:lumMod val="50000"/>
                    <a:lumOff val="50000"/>
                  </a:schemeClr>
                </a:solidFill>
              </a:rPr>
              <a:t>BlueCross/BlueShield of Massachusetts [BCBSMA] has a vision for simplifying patient’s and provider’s interactions with their health insurance system. By providing mobile and web apps which can improve and accelerate insurance interactions, BCBSMA is looking to re-invent how health insurance does business. We implemented the Apigee API Management suite in the Google Cloud to streamline development operations and create custom APIs to:</a:t>
            </a:r>
          </a:p>
          <a:p>
            <a:pPr lvl="0"/>
            <a:r>
              <a:rPr lang="en-US" sz="1100" dirty="0">
                <a:solidFill>
                  <a:schemeClr val="tx1">
                    <a:lumMod val="50000"/>
                    <a:lumOff val="50000"/>
                  </a:schemeClr>
                </a:solidFill>
              </a:rPr>
              <a:t>Access Health Benefit information in real-time</a:t>
            </a:r>
          </a:p>
          <a:p>
            <a:pPr lvl="0"/>
            <a:r>
              <a:rPr lang="en-US" sz="1100" dirty="0">
                <a:solidFill>
                  <a:schemeClr val="tx1">
                    <a:lumMod val="50000"/>
                    <a:lumOff val="50000"/>
                  </a:schemeClr>
                </a:solidFill>
              </a:rPr>
              <a:t>Accelerate pre-authorization processing time</a:t>
            </a:r>
          </a:p>
          <a:p>
            <a:pPr lvl="0"/>
            <a:r>
              <a:rPr lang="en-US" sz="1100" dirty="0">
                <a:solidFill>
                  <a:schemeClr val="tx1">
                    <a:lumMod val="50000"/>
                    <a:lumOff val="50000"/>
                  </a:schemeClr>
                </a:solidFill>
              </a:rPr>
              <a:t>Consolidate billing systems and reporting</a:t>
            </a:r>
          </a:p>
          <a:p>
            <a:r>
              <a:rPr lang="en-US" sz="1100" dirty="0">
                <a:solidFill>
                  <a:schemeClr val="tx1">
                    <a:lumMod val="50000"/>
                    <a:lumOff val="50000"/>
                  </a:schemeClr>
                </a:solidFill>
              </a:rPr>
              <a:t>Provide additional and accelerated payment options </a:t>
            </a:r>
          </a:p>
          <a:p>
            <a:pPr marL="0" indent="0">
              <a:buNone/>
            </a:pPr>
            <a:r>
              <a:rPr lang="en-US" sz="1100" dirty="0">
                <a:solidFill>
                  <a:schemeClr val="tx1">
                    <a:lumMod val="50000"/>
                    <a:lumOff val="50000"/>
                  </a:schemeClr>
                </a:solidFill>
              </a:rPr>
              <a:t>These changes have reduced manual effort, increased efficiency, and improved data management across various systems while patients and providers now have improved access to the benefit information needed to address health issues efficiently.</a:t>
            </a:r>
            <a:endParaRPr lang="en-US" sz="1100" dirty="0">
              <a:solidFill>
                <a:schemeClr val="tx1">
                  <a:lumMod val="50000"/>
                  <a:lumOff val="50000"/>
                </a:schemeClr>
              </a:solidFill>
              <a:latin typeface="Helvetica Light"/>
              <a:ea typeface="Helvetica" charset="0"/>
              <a:cs typeface="Helvetica" charset="0"/>
            </a:endParaRPr>
          </a:p>
        </p:txBody>
      </p:sp>
      <p:sp>
        <p:nvSpPr>
          <p:cNvPr id="3" name="Parallelogram 2"/>
          <p:cNvSpPr/>
          <p:nvPr/>
        </p:nvSpPr>
        <p:spPr>
          <a:xfrm>
            <a:off x="-148939" y="277484"/>
            <a:ext cx="4766948" cy="424265"/>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pic>
        <p:nvPicPr>
          <p:cNvPr id="4" name="Picture 3" descr="BO-S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648" y="338587"/>
            <a:ext cx="4153038" cy="301095"/>
          </a:xfrm>
          <a:prstGeom prst="rect">
            <a:avLst/>
          </a:prstGeom>
        </p:spPr>
      </p:pic>
      <p:pic>
        <p:nvPicPr>
          <p:cNvPr id="10" name="Picture 9"/>
          <p:cNvPicPr>
            <a:picLocks noChangeAspect="1"/>
          </p:cNvPicPr>
          <p:nvPr/>
        </p:nvPicPr>
        <p:blipFill rotWithShape="1">
          <a:blip r:embed="rId5"/>
          <a:srcRect t="26196" b="29022"/>
          <a:stretch/>
        </p:blipFill>
        <p:spPr>
          <a:xfrm>
            <a:off x="4618009" y="489134"/>
            <a:ext cx="2286000" cy="1023730"/>
          </a:xfrm>
          <a:prstGeom prst="rect">
            <a:avLst/>
          </a:prstGeom>
        </p:spPr>
      </p:pic>
      <p:pic>
        <p:nvPicPr>
          <p:cNvPr id="11" name="Shape 1296"/>
          <p:cNvPicPr preferRelativeResize="0"/>
          <p:nvPr/>
        </p:nvPicPr>
        <p:blipFill rotWithShape="1">
          <a:blip r:embed="rId6">
            <a:alphaModFix/>
          </a:blip>
          <a:srcRect/>
          <a:stretch/>
        </p:blipFill>
        <p:spPr>
          <a:xfrm>
            <a:off x="7394713" y="142343"/>
            <a:ext cx="1500702" cy="632909"/>
          </a:xfrm>
          <a:prstGeom prst="rect">
            <a:avLst/>
          </a:prstGeom>
          <a:noFill/>
          <a:ln>
            <a:noFill/>
          </a:ln>
        </p:spPr>
      </p:pic>
    </p:spTree>
    <p:extLst>
      <p:ext uri="{BB962C8B-B14F-4D97-AF65-F5344CB8AC3E}">
        <p14:creationId xmlns:p14="http://schemas.microsoft.com/office/powerpoint/2010/main" val="1406143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0" y="-7034"/>
            <a:ext cx="4445391" cy="4783016"/>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Arial"/>
              <a:ea typeface="+mn-ea"/>
              <a:cs typeface="+mn-cs"/>
            </a:endParaRPr>
          </a:p>
        </p:txBody>
      </p:sp>
      <p:sp>
        <p:nvSpPr>
          <p:cNvPr id="10" name="Text Placeholder 9"/>
          <p:cNvSpPr>
            <a:spLocks noGrp="1"/>
          </p:cNvSpPr>
          <p:nvPr>
            <p:ph type="body" sz="quarter" idx="10"/>
          </p:nvPr>
        </p:nvSpPr>
        <p:spPr>
          <a:xfrm>
            <a:off x="6175618" y="459422"/>
            <a:ext cx="3673232" cy="422687"/>
          </a:xfrm>
        </p:spPr>
        <p:txBody>
          <a:bodyPr/>
          <a:lstStyle/>
          <a:p>
            <a:r>
              <a:rPr lang="en-US" sz="2000" dirty="0"/>
              <a:t>CERTIFIED EXPERTISE</a:t>
            </a:r>
          </a:p>
        </p:txBody>
      </p:sp>
      <p:sp>
        <p:nvSpPr>
          <p:cNvPr id="11" name="Text Placeholder 10"/>
          <p:cNvSpPr>
            <a:spLocks noGrp="1"/>
          </p:cNvSpPr>
          <p:nvPr>
            <p:ph type="body" sz="quarter" idx="11"/>
          </p:nvPr>
        </p:nvSpPr>
        <p:spPr>
          <a:xfrm>
            <a:off x="4884615" y="1071310"/>
            <a:ext cx="3673232" cy="3602290"/>
          </a:xfrm>
        </p:spPr>
        <p:txBody>
          <a:bodyPr/>
          <a:lstStyle/>
          <a:p>
            <a:r>
              <a:rPr lang="en-US" sz="1400" dirty="0"/>
              <a:t>Perficient is a premier Apigee partner providing architecture, implementation, integration and training services with the Apigee APIM products</a:t>
            </a:r>
            <a:endParaRPr lang="en-US" sz="800" dirty="0"/>
          </a:p>
          <a:p>
            <a:endParaRPr lang="en-US" sz="800" b="0" dirty="0"/>
          </a:p>
          <a:p>
            <a:pPr marL="285750" indent="-285750">
              <a:buFont typeface="Arial" panose="020B0604020202020204" pitchFamily="34" charset="0"/>
              <a:buChar char="•"/>
            </a:pPr>
            <a:r>
              <a:rPr lang="en-US" sz="1400" b="0" dirty="0"/>
              <a:t>Apigee moved up-right to expand their lead in the latest Gartner Magic Quadrant</a:t>
            </a:r>
          </a:p>
          <a:p>
            <a:pPr marL="285750" indent="-285750">
              <a:buFont typeface="Arial" panose="020B0604020202020204" pitchFamily="34" charset="0"/>
              <a:buChar char="•"/>
            </a:pPr>
            <a:r>
              <a:rPr lang="en-US" sz="1400" b="0" dirty="0"/>
              <a:t>Delivery team has 15+ years of experience with Apigee products</a:t>
            </a:r>
          </a:p>
          <a:p>
            <a:pPr marL="285750" indent="-285750">
              <a:buFont typeface="Arial" panose="020B0604020202020204" pitchFamily="34" charset="0"/>
              <a:buChar char="•"/>
            </a:pPr>
            <a:r>
              <a:rPr lang="en-US" sz="1400" b="0" dirty="0"/>
              <a:t>Apigee Certified Engineer &amp; Trainer</a:t>
            </a:r>
          </a:p>
          <a:p>
            <a:pPr marL="285750" indent="-285750">
              <a:buFont typeface="Arial" panose="020B0604020202020204" pitchFamily="34" charset="0"/>
              <a:buChar char="•"/>
            </a:pPr>
            <a:r>
              <a:rPr lang="en-US" sz="1400" b="0" dirty="0"/>
              <a:t>Expanding team as the business grows</a:t>
            </a:r>
          </a:p>
          <a:p>
            <a:endParaRPr lang="en-US" sz="900" b="0" dirty="0"/>
          </a:p>
          <a:p>
            <a:r>
              <a:rPr lang="en-US" sz="1400" b="0" dirty="0"/>
              <a:t>Perficient’s Apigee team has delivered successfully across industries including health care, finance, retail, and others.</a:t>
            </a:r>
          </a:p>
          <a:p>
            <a:endParaRPr lang="en-US" sz="1400" b="0" dirty="0"/>
          </a:p>
        </p:txBody>
      </p:sp>
      <p:sp>
        <p:nvSpPr>
          <p:cNvPr id="20" name="Rectangle 19"/>
          <p:cNvSpPr/>
          <p:nvPr/>
        </p:nvSpPr>
        <p:spPr>
          <a:xfrm>
            <a:off x="4206240" y="3833446"/>
            <a:ext cx="147714" cy="611945"/>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Arial"/>
              <a:ea typeface="+mn-ea"/>
              <a:cs typeface="+mn-cs"/>
            </a:endParaRPr>
          </a:p>
        </p:txBody>
      </p:sp>
      <p:sp>
        <p:nvSpPr>
          <p:cNvPr id="21" name="Rectangle 20"/>
          <p:cNvSpPr/>
          <p:nvPr/>
        </p:nvSpPr>
        <p:spPr>
          <a:xfrm>
            <a:off x="79735" y="145366"/>
            <a:ext cx="147714" cy="611945"/>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Arial"/>
              <a:ea typeface="+mn-ea"/>
              <a:cs typeface="+mn-cs"/>
            </a:endParaRPr>
          </a:p>
        </p:txBody>
      </p:sp>
      <p:pic>
        <p:nvPicPr>
          <p:cNvPr id="13" name="Shape 1296"/>
          <p:cNvPicPr preferRelativeResize="0"/>
          <p:nvPr/>
        </p:nvPicPr>
        <p:blipFill rotWithShape="1">
          <a:blip r:embed="rId3">
            <a:alphaModFix/>
          </a:blip>
          <a:srcRect/>
          <a:stretch/>
        </p:blipFill>
        <p:spPr>
          <a:xfrm>
            <a:off x="4643777" y="249200"/>
            <a:ext cx="1500702" cy="632909"/>
          </a:xfrm>
          <a:prstGeom prst="rect">
            <a:avLst/>
          </a:prstGeom>
          <a:noFill/>
          <a:ln>
            <a:noFill/>
          </a:ln>
        </p:spPr>
      </p:pic>
      <p:pic>
        <p:nvPicPr>
          <p:cNvPr id="15" name="Picture Placeholder 14">
            <a:extLst>
              <a:ext uri="{FF2B5EF4-FFF2-40B4-BE49-F238E27FC236}">
                <a16:creationId xmlns:a16="http://schemas.microsoft.com/office/drawing/2014/main" id="{8770B590-52EE-7D4B-B11C-83C6DD1E21B2}"/>
              </a:ext>
            </a:extLst>
          </p:cNvPr>
          <p:cNvPicPr>
            <a:picLocks noGrp="1" noChangeAspect="1"/>
          </p:cNvPicPr>
          <p:nvPr>
            <p:ph type="pic" sz="quarter" idx="13"/>
          </p:nvPr>
        </p:nvPicPr>
        <p:blipFill>
          <a:blip r:embed="rId4"/>
          <a:srcRect l="3274" r="3274"/>
          <a:stretch>
            <a:fillRect/>
          </a:stretch>
        </p:blipFill>
        <p:spPr>
          <a:prstGeom prst="rect">
            <a:avLst/>
          </a:prstGeom>
        </p:spPr>
      </p:pic>
      <p:sp>
        <p:nvSpPr>
          <p:cNvPr id="6" name="Donut 5">
            <a:extLst>
              <a:ext uri="{FF2B5EF4-FFF2-40B4-BE49-F238E27FC236}">
                <a16:creationId xmlns:a16="http://schemas.microsoft.com/office/drawing/2014/main" id="{ADF93562-B989-E440-8405-4962F374F792}"/>
              </a:ext>
            </a:extLst>
          </p:cNvPr>
          <p:cNvSpPr/>
          <p:nvPr/>
        </p:nvSpPr>
        <p:spPr>
          <a:xfrm>
            <a:off x="3678826" y="565654"/>
            <a:ext cx="986177" cy="508000"/>
          </a:xfrm>
          <a:prstGeom prst="donut">
            <a:avLst>
              <a:gd name="adj" fmla="val 6911"/>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783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0855" y="788925"/>
            <a:ext cx="5151707" cy="368500"/>
          </a:xfrm>
        </p:spPr>
        <p:txBody>
          <a:bodyPr/>
          <a:lstStyle/>
          <a:p>
            <a:r>
              <a:rPr lang="en-US" sz="2800" b="0" dirty="0">
                <a:latin typeface="Helvetica Light"/>
              </a:rPr>
              <a:t>QUICK START RULEBOOK</a:t>
            </a:r>
            <a:endParaRPr lang="en-US" b="0" dirty="0">
              <a:latin typeface="Helvetica Light"/>
            </a:endParaRPr>
          </a:p>
        </p:txBody>
      </p:sp>
      <p:sp>
        <p:nvSpPr>
          <p:cNvPr id="3" name="Text Placeholder 2"/>
          <p:cNvSpPr>
            <a:spLocks noGrp="1"/>
          </p:cNvSpPr>
          <p:nvPr>
            <p:ph type="body" sz="quarter" idx="11"/>
          </p:nvPr>
        </p:nvSpPr>
        <p:spPr>
          <a:xfrm>
            <a:off x="728686" y="1192089"/>
            <a:ext cx="7348514" cy="949339"/>
          </a:xfrm>
        </p:spPr>
        <p:txBody>
          <a:bodyPr/>
          <a:lstStyle/>
          <a:p>
            <a:r>
              <a:rPr lang="en-US" b="0" dirty="0">
                <a:latin typeface="Helvetica Light"/>
              </a:rPr>
              <a:t>Our Quick Start Rulebook (QSR) is a proven methodology for delivering the insight and experience necessary to create industry-leading APIM programs that quickly add value. It includes guidebooks, standards and templates to govern the entire lifecycle of API projects. Perficient builds our new business relationships based on this strategic approach.</a:t>
            </a:r>
            <a:endParaRPr lang="en-US" dirty="0">
              <a:latin typeface="Helvetica Light"/>
            </a:endParaRPr>
          </a:p>
        </p:txBody>
      </p:sp>
      <p:sp>
        <p:nvSpPr>
          <p:cNvPr id="9" name="Parallelogram 8"/>
          <p:cNvSpPr/>
          <p:nvPr/>
        </p:nvSpPr>
        <p:spPr>
          <a:xfrm>
            <a:off x="-130628" y="96732"/>
            <a:ext cx="5214644" cy="425782"/>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13"/>
          </a:p>
        </p:txBody>
      </p:sp>
      <p:sp>
        <p:nvSpPr>
          <p:cNvPr id="11" name="Text Placeholder 1"/>
          <p:cNvSpPr txBox="1">
            <a:spLocks/>
          </p:cNvSpPr>
          <p:nvPr/>
        </p:nvSpPr>
        <p:spPr>
          <a:xfrm>
            <a:off x="521428" y="166531"/>
            <a:ext cx="3968932" cy="452378"/>
          </a:xfrm>
          <a:prstGeom prst="rect">
            <a:avLst/>
          </a:prstGeom>
        </p:spPr>
        <p:txBody>
          <a:bodyPr vert="horz"/>
          <a:lstStyle>
            <a:lvl1pPr marL="0" indent="0" algn="l" defTabSz="342900" rtl="0" eaLnBrk="1" latinLnBrk="0" hangingPunct="1">
              <a:lnSpc>
                <a:spcPct val="80000"/>
              </a:lnSpc>
              <a:spcBef>
                <a:spcPct val="20000"/>
              </a:spcBef>
              <a:buFont typeface="Arial"/>
              <a:buNone/>
              <a:defRPr sz="2700" b="1" kern="1200" baseline="0">
                <a:solidFill>
                  <a:srgbClr val="A91120"/>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lgn="ctr"/>
            <a:r>
              <a:rPr lang="en-US" sz="2000" b="0" dirty="0">
                <a:solidFill>
                  <a:schemeClr val="bg1"/>
                </a:solidFill>
                <a:latin typeface="Helvetica Light"/>
              </a:rPr>
              <a:t>PRACTICE OFFERINGS</a:t>
            </a:r>
          </a:p>
        </p:txBody>
      </p:sp>
      <p:sp>
        <p:nvSpPr>
          <p:cNvPr id="10" name="Text Placeholder 2"/>
          <p:cNvSpPr txBox="1">
            <a:spLocks/>
          </p:cNvSpPr>
          <p:nvPr/>
        </p:nvSpPr>
        <p:spPr>
          <a:xfrm>
            <a:off x="4307799" y="1916827"/>
            <a:ext cx="2589525" cy="3056128"/>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r">
              <a:buNone/>
            </a:pPr>
            <a:endParaRPr lang="en-US" sz="1800" dirty="0">
              <a:solidFill>
                <a:srgbClr val="B6B8B9"/>
              </a:solidFill>
              <a:latin typeface="Univers-Light"/>
            </a:endParaRPr>
          </a:p>
          <a:p>
            <a:pPr marL="0" indent="0" algn="r">
              <a:buNone/>
            </a:pPr>
            <a:endParaRPr lang="en-US" sz="1800" dirty="0">
              <a:solidFill>
                <a:srgbClr val="B6B8B9"/>
              </a:solidFill>
              <a:latin typeface="Univers-Light"/>
            </a:endParaRPr>
          </a:p>
        </p:txBody>
      </p:sp>
      <p:sp>
        <p:nvSpPr>
          <p:cNvPr id="7" name="Text Placeholder 1">
            <a:extLst>
              <a:ext uri="{FF2B5EF4-FFF2-40B4-BE49-F238E27FC236}">
                <a16:creationId xmlns:a16="http://schemas.microsoft.com/office/drawing/2014/main" id="{83186A5C-AD17-8A40-A86F-7DDDFF15F0B5}"/>
              </a:ext>
            </a:extLst>
          </p:cNvPr>
          <p:cNvSpPr txBox="1">
            <a:spLocks/>
          </p:cNvSpPr>
          <p:nvPr/>
        </p:nvSpPr>
        <p:spPr>
          <a:xfrm>
            <a:off x="521428" y="3280051"/>
            <a:ext cx="6011452" cy="407369"/>
          </a:xfrm>
          <a:prstGeom prst="rect">
            <a:avLst/>
          </a:prstGeom>
        </p:spPr>
        <p:txBody>
          <a:bodyPr vert="horz"/>
          <a:lstStyle>
            <a:lvl1pPr marL="0" indent="0" algn="l" defTabSz="342900" rtl="0" eaLnBrk="1" latinLnBrk="0" hangingPunct="1">
              <a:lnSpc>
                <a:spcPct val="80000"/>
              </a:lnSpc>
              <a:spcBef>
                <a:spcPct val="20000"/>
              </a:spcBef>
              <a:buFont typeface="Arial"/>
              <a:buNone/>
              <a:defRPr sz="2700" b="1" kern="1200" baseline="0">
                <a:solidFill>
                  <a:srgbClr val="A91120"/>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sz="2800" b="0" dirty="0">
                <a:latin typeface="Helvetica Light"/>
              </a:rPr>
              <a:t>CERTIFIED ENGINEER TRAINING</a:t>
            </a:r>
            <a:endParaRPr lang="en-US" b="0" dirty="0">
              <a:latin typeface="Helvetica Light"/>
            </a:endParaRPr>
          </a:p>
        </p:txBody>
      </p:sp>
      <p:sp>
        <p:nvSpPr>
          <p:cNvPr id="8" name="Text Placeholder 2">
            <a:extLst>
              <a:ext uri="{FF2B5EF4-FFF2-40B4-BE49-F238E27FC236}">
                <a16:creationId xmlns:a16="http://schemas.microsoft.com/office/drawing/2014/main" id="{927B15EF-24E8-3040-BEC0-14600A0DCD39}"/>
              </a:ext>
            </a:extLst>
          </p:cNvPr>
          <p:cNvSpPr txBox="1">
            <a:spLocks/>
          </p:cNvSpPr>
          <p:nvPr/>
        </p:nvSpPr>
        <p:spPr>
          <a:xfrm>
            <a:off x="728686" y="2667073"/>
            <a:ext cx="7348514" cy="544602"/>
          </a:xfrm>
          <a:prstGeom prst="rect">
            <a:avLst/>
          </a:prstGeom>
        </p:spPr>
        <p:txBody>
          <a:bodyPr vert="horz"/>
          <a:lstStyle>
            <a:lvl1pPr marL="0" indent="0" algn="l" defTabSz="342900" rtl="0" eaLnBrk="1" latinLnBrk="0" hangingPunct="1">
              <a:spcBef>
                <a:spcPct val="20000"/>
              </a:spcBef>
              <a:buFont typeface="Arial"/>
              <a:buNone/>
              <a:defRPr sz="1350" b="1" kern="1200">
                <a:solidFill>
                  <a:schemeClr val="tx1"/>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b="0" dirty="0">
                <a:latin typeface="Helvetica Light"/>
              </a:rPr>
              <a:t>API Implementation services provide engagements of all lengths. We deliver success to our customers on an ongoing basis to drive them to "come back for more."</a:t>
            </a:r>
            <a:endParaRPr lang="en-US" dirty="0">
              <a:latin typeface="Helvetica Light"/>
            </a:endParaRPr>
          </a:p>
        </p:txBody>
      </p:sp>
      <p:sp>
        <p:nvSpPr>
          <p:cNvPr id="12" name="Text Placeholder 1">
            <a:extLst>
              <a:ext uri="{FF2B5EF4-FFF2-40B4-BE49-F238E27FC236}">
                <a16:creationId xmlns:a16="http://schemas.microsoft.com/office/drawing/2014/main" id="{569D46B4-3446-E944-8241-1568C562C74E}"/>
              </a:ext>
            </a:extLst>
          </p:cNvPr>
          <p:cNvSpPr txBox="1">
            <a:spLocks/>
          </p:cNvSpPr>
          <p:nvPr/>
        </p:nvSpPr>
        <p:spPr>
          <a:xfrm>
            <a:off x="521428" y="2249544"/>
            <a:ext cx="6011452" cy="407369"/>
          </a:xfrm>
          <a:prstGeom prst="rect">
            <a:avLst/>
          </a:prstGeom>
        </p:spPr>
        <p:txBody>
          <a:bodyPr vert="horz"/>
          <a:lstStyle>
            <a:lvl1pPr marL="0" indent="0" algn="l" defTabSz="342900" rtl="0" eaLnBrk="1" latinLnBrk="0" hangingPunct="1">
              <a:lnSpc>
                <a:spcPct val="80000"/>
              </a:lnSpc>
              <a:spcBef>
                <a:spcPct val="20000"/>
              </a:spcBef>
              <a:buFont typeface="Arial"/>
              <a:buNone/>
              <a:defRPr sz="2700" b="1" kern="1200" baseline="0">
                <a:solidFill>
                  <a:srgbClr val="A91120"/>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sz="2800" b="0" dirty="0">
                <a:latin typeface="Helvetica Light"/>
              </a:rPr>
              <a:t>API PROGRAM IMPLEMENTATIONS</a:t>
            </a:r>
            <a:endParaRPr lang="en-US" b="0" dirty="0">
              <a:latin typeface="Helvetica Light"/>
            </a:endParaRPr>
          </a:p>
        </p:txBody>
      </p:sp>
      <p:sp>
        <p:nvSpPr>
          <p:cNvPr id="13" name="Text Placeholder 2">
            <a:extLst>
              <a:ext uri="{FF2B5EF4-FFF2-40B4-BE49-F238E27FC236}">
                <a16:creationId xmlns:a16="http://schemas.microsoft.com/office/drawing/2014/main" id="{36C9860C-3949-9F47-B1E4-B3963CE7C0B3}"/>
              </a:ext>
            </a:extLst>
          </p:cNvPr>
          <p:cNvSpPr txBox="1">
            <a:spLocks/>
          </p:cNvSpPr>
          <p:nvPr/>
        </p:nvSpPr>
        <p:spPr>
          <a:xfrm>
            <a:off x="728686" y="3685860"/>
            <a:ext cx="7348514" cy="936940"/>
          </a:xfrm>
          <a:prstGeom prst="rect">
            <a:avLst/>
          </a:prstGeom>
        </p:spPr>
        <p:txBody>
          <a:bodyPr vert="horz"/>
          <a:lstStyle>
            <a:lvl1pPr marL="0" indent="0" algn="l" defTabSz="342900" rtl="0" eaLnBrk="1" latinLnBrk="0" hangingPunct="1">
              <a:spcBef>
                <a:spcPct val="20000"/>
              </a:spcBef>
              <a:buFont typeface="Arial"/>
              <a:buNone/>
              <a:defRPr sz="1350" b="1" kern="1200">
                <a:solidFill>
                  <a:schemeClr val="tx1"/>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b="0" dirty="0">
                <a:latin typeface="Helvetica Light"/>
              </a:rPr>
              <a:t>Certified Edge Developer Training is a new Perficient 4 day, instructor led class designed to ramp up customers and make them successful with the Apigee platform. It supplements our strategic Quick Start and tactical Implementation services by helping our customers be successful with the Apigee Edge product.</a:t>
            </a:r>
            <a:endParaRPr lang="en-US" dirty="0">
              <a:latin typeface="Helvetica Light"/>
            </a:endParaRPr>
          </a:p>
        </p:txBody>
      </p:sp>
    </p:spTree>
    <p:extLst>
      <p:ext uri="{BB962C8B-B14F-4D97-AF65-F5344CB8AC3E}">
        <p14:creationId xmlns:p14="http://schemas.microsoft.com/office/powerpoint/2010/main" val="3683906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b="0" dirty="0">
                <a:latin typeface="Helvetica Light"/>
              </a:rPr>
              <a:t>PERFICIENT’S APIM PRACTICE</a:t>
            </a:r>
          </a:p>
        </p:txBody>
      </p:sp>
      <p:sp>
        <p:nvSpPr>
          <p:cNvPr id="3" name="Text Placeholder 2"/>
          <p:cNvSpPr>
            <a:spLocks noGrp="1"/>
          </p:cNvSpPr>
          <p:nvPr>
            <p:ph type="body" sz="quarter" idx="11"/>
          </p:nvPr>
        </p:nvSpPr>
        <p:spPr/>
        <p:txBody>
          <a:bodyPr/>
          <a:lstStyle/>
          <a:p>
            <a:r>
              <a:rPr lang="en-US" dirty="0">
                <a:latin typeface="Helvetica Light"/>
                <a:ea typeface="Verdana" pitchFamily="34" charset="0"/>
                <a:cs typeface="Verdana" pitchFamily="34" charset="0"/>
              </a:rPr>
              <a:t>A strong API program is an important part of our client’s digital transformation journey. </a:t>
            </a:r>
          </a:p>
          <a:p>
            <a:endParaRPr lang="en-US" dirty="0"/>
          </a:p>
        </p:txBody>
      </p:sp>
      <p:sp>
        <p:nvSpPr>
          <p:cNvPr id="4" name="Text Placeholder 3"/>
          <p:cNvSpPr>
            <a:spLocks noGrp="1"/>
          </p:cNvSpPr>
          <p:nvPr>
            <p:ph type="body" sz="quarter" idx="12"/>
          </p:nvPr>
        </p:nvSpPr>
        <p:spPr>
          <a:xfrm>
            <a:off x="4884615" y="2652353"/>
            <a:ext cx="3673232" cy="1538647"/>
          </a:xfrm>
        </p:spPr>
        <p:txBody>
          <a:bodyPr/>
          <a:lstStyle/>
          <a:p>
            <a:r>
              <a:rPr lang="en-US" sz="1000" dirty="0">
                <a:latin typeface="Helvetica Light"/>
                <a:ea typeface="Verdana" pitchFamily="34" charset="0"/>
                <a:cs typeface="Verdana" pitchFamily="34" charset="0"/>
              </a:rPr>
              <a:t>We partner with out clients using our best practices, business expertise, distinctive intellectual property, and technical knowledge to establish successful API programs that provide business value and solid capabilities to enable both internal (IT and organizations) and external (partners and external developers) initiatives succeed in today’s API economy. </a:t>
            </a:r>
          </a:p>
          <a:p>
            <a:endParaRPr lang="en-US" sz="1000" dirty="0"/>
          </a:p>
        </p:txBody>
      </p:sp>
      <p:pic>
        <p:nvPicPr>
          <p:cNvPr id="7" name="Picture Placeholder 6"/>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8162" r="18162"/>
          <a:stretch>
            <a:fillRect/>
          </a:stretch>
        </p:blipFill>
        <p:spPr/>
      </p:pic>
    </p:spTree>
    <p:extLst>
      <p:ext uri="{BB962C8B-B14F-4D97-AF65-F5344CB8AC3E}">
        <p14:creationId xmlns:p14="http://schemas.microsoft.com/office/powerpoint/2010/main" val="157395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1"/>
          </p:nvPr>
        </p:nvSpPr>
        <p:spPr>
          <a:xfrm>
            <a:off x="0" y="224681"/>
            <a:ext cx="9144000" cy="438150"/>
          </a:xfrm>
        </p:spPr>
        <p:txBody>
          <a:bodyPr/>
          <a:lstStyle/>
          <a:p>
            <a:r>
              <a:rPr lang="en-US" dirty="0"/>
              <a:t>WHAT DOES OUR APIM PRACTICE DO?</a:t>
            </a:r>
          </a:p>
        </p:txBody>
      </p:sp>
      <p:sp>
        <p:nvSpPr>
          <p:cNvPr id="4" name="Text Placeholder 3"/>
          <p:cNvSpPr>
            <a:spLocks noGrp="1"/>
          </p:cNvSpPr>
          <p:nvPr>
            <p:ph type="body" sz="quarter" idx="26"/>
          </p:nvPr>
        </p:nvSpPr>
        <p:spPr>
          <a:xfrm>
            <a:off x="4739476" y="811947"/>
            <a:ext cx="3624877" cy="3519420"/>
          </a:xfrm>
        </p:spPr>
        <p:txBody>
          <a:bodyPr/>
          <a:lstStyle/>
          <a:p>
            <a:r>
              <a:rPr lang="en-US" sz="1400" b="1" dirty="0">
                <a:solidFill>
                  <a:srgbClr val="B9242A"/>
                </a:solidFill>
              </a:rPr>
              <a:t>SOLUTIONS AND SERVICES</a:t>
            </a:r>
            <a:endParaRPr lang="en-US" sz="1400" dirty="0"/>
          </a:p>
          <a:p>
            <a:r>
              <a:rPr lang="en-US" sz="1400" dirty="0">
                <a:solidFill>
                  <a:srgbClr val="B9242A"/>
                </a:solidFill>
              </a:rPr>
              <a:t>Business-Driven Solutions:</a:t>
            </a:r>
            <a:r>
              <a:rPr lang="en-US" sz="1600" dirty="0">
                <a:solidFill>
                  <a:srgbClr val="B9242A"/>
                </a:solidFill>
              </a:rPr>
              <a:t> </a:t>
            </a:r>
          </a:p>
          <a:p>
            <a:pPr marL="171450" indent="-171450">
              <a:buFont typeface="Arial" panose="020B0604020202020204" pitchFamily="34" charset="0"/>
              <a:buChar char="•"/>
            </a:pPr>
            <a:r>
              <a:rPr lang="en-US" dirty="0"/>
              <a:t>API &amp; APIM Readiness Assessment</a:t>
            </a:r>
          </a:p>
          <a:p>
            <a:pPr marL="171450" indent="-171450">
              <a:buFont typeface="Arial" panose="020B0604020202020204" pitchFamily="34" charset="0"/>
              <a:buChar char="•"/>
            </a:pPr>
            <a:r>
              <a:rPr lang="en-US" dirty="0"/>
              <a:t>API &amp; APIM Roadmap</a:t>
            </a:r>
          </a:p>
          <a:p>
            <a:r>
              <a:rPr lang="en-US" sz="1400" dirty="0">
                <a:solidFill>
                  <a:srgbClr val="B9242A"/>
                </a:solidFill>
              </a:rPr>
              <a:t>Strategic Offerings: </a:t>
            </a:r>
          </a:p>
          <a:p>
            <a:pPr marL="171450" indent="-171450">
              <a:buFont typeface="Arial" panose="020B0604020202020204" pitchFamily="34" charset="0"/>
              <a:buChar char="•"/>
            </a:pPr>
            <a:r>
              <a:rPr lang="en-US" dirty="0"/>
              <a:t>API &amp; APIM Health Check and Quick Start Rulebook</a:t>
            </a:r>
          </a:p>
          <a:p>
            <a:pPr marL="171450" indent="-171450">
              <a:buFont typeface="Arial" panose="020B0604020202020204" pitchFamily="34" charset="0"/>
              <a:buChar char="•"/>
            </a:pPr>
            <a:r>
              <a:rPr lang="en-US" dirty="0"/>
              <a:t>API &amp; APIM Engineer Certification Training</a:t>
            </a:r>
          </a:p>
          <a:p>
            <a:r>
              <a:rPr lang="en-US" sz="1400" dirty="0">
                <a:solidFill>
                  <a:srgbClr val="B9242A"/>
                </a:solidFill>
              </a:rPr>
              <a:t>Delivery: </a:t>
            </a:r>
          </a:p>
          <a:p>
            <a:pPr marL="171450" indent="-171450">
              <a:buFont typeface="Arial" panose="020B0604020202020204" pitchFamily="34" charset="0"/>
              <a:buChar char="•"/>
            </a:pPr>
            <a:r>
              <a:rPr lang="en-US" dirty="0"/>
              <a:t>Install and Configuration</a:t>
            </a:r>
          </a:p>
          <a:p>
            <a:pPr marL="171450" indent="-171450">
              <a:buFont typeface="Arial" panose="020B0604020202020204" pitchFamily="34" charset="0"/>
              <a:buChar char="•"/>
            </a:pPr>
            <a:r>
              <a:rPr lang="en-US" dirty="0"/>
              <a:t>Analysis and Customization</a:t>
            </a:r>
          </a:p>
          <a:p>
            <a:pPr marL="171450" indent="-171450">
              <a:buFont typeface="Arial" panose="020B0604020202020204" pitchFamily="34" charset="0"/>
              <a:buChar char="•"/>
            </a:pPr>
            <a:r>
              <a:rPr lang="en-US" dirty="0"/>
              <a:t>Design, Build, and Test</a:t>
            </a:r>
          </a:p>
          <a:p>
            <a:pPr marL="171450" indent="-171450">
              <a:buFont typeface="Arial" panose="020B0604020202020204" pitchFamily="34" charset="0"/>
              <a:buChar char="•"/>
            </a:pPr>
            <a:r>
              <a:rPr lang="en-US" dirty="0"/>
              <a:t>DevOps and Execution</a:t>
            </a:r>
          </a:p>
          <a:p>
            <a:r>
              <a:rPr lang="en-US" sz="1400" dirty="0">
                <a:solidFill>
                  <a:srgbClr val="B9242A"/>
                </a:solidFill>
              </a:rPr>
              <a:t>Governance: </a:t>
            </a:r>
          </a:p>
          <a:p>
            <a:pPr marL="171450" indent="-171450">
              <a:buFont typeface="Arial" panose="020B0604020202020204" pitchFamily="34" charset="0"/>
              <a:buChar char="•"/>
            </a:pPr>
            <a:r>
              <a:rPr lang="en-US" dirty="0"/>
              <a:t>API &amp; APIM Center for Enablement</a:t>
            </a:r>
          </a:p>
          <a:p>
            <a:pPr marL="171450" indent="-171450">
              <a:buFont typeface="Arial" panose="020B0604020202020204" pitchFamily="34" charset="0"/>
              <a:buChar char="•"/>
            </a:pPr>
            <a:r>
              <a:rPr lang="en-US" dirty="0"/>
              <a:t>API &amp; APIM Standards and Best Practices</a:t>
            </a:r>
          </a:p>
          <a:p>
            <a:pPr marL="171450" indent="-171450">
              <a:buFont typeface="Arial" panose="020B0604020202020204" pitchFamily="34" charset="0"/>
              <a:buChar char="•"/>
            </a:pPr>
            <a:r>
              <a:rPr lang="en-US" dirty="0"/>
              <a:t>API &amp; APIM Governance Engagement Methodology</a:t>
            </a:r>
          </a:p>
          <a:p>
            <a:endParaRPr lang="en-US" dirty="0"/>
          </a:p>
        </p:txBody>
      </p:sp>
      <p:sp>
        <p:nvSpPr>
          <p:cNvPr id="5" name="Text Placeholder 4"/>
          <p:cNvSpPr>
            <a:spLocks noGrp="1"/>
          </p:cNvSpPr>
          <p:nvPr>
            <p:ph type="body" sz="quarter" idx="27"/>
          </p:nvPr>
        </p:nvSpPr>
        <p:spPr>
          <a:xfrm>
            <a:off x="518220" y="811947"/>
            <a:ext cx="3303010" cy="3692674"/>
          </a:xfrm>
        </p:spPr>
        <p:txBody>
          <a:bodyPr/>
          <a:lstStyle/>
          <a:p>
            <a:r>
              <a:rPr lang="en-US" sz="1400" b="1" dirty="0">
                <a:solidFill>
                  <a:srgbClr val="B9242A"/>
                </a:solidFill>
              </a:rPr>
              <a:t>PRACTICE OVERVIEW</a:t>
            </a:r>
          </a:p>
          <a:p>
            <a:r>
              <a:rPr lang="en-US" sz="1200" dirty="0"/>
              <a:t> </a:t>
            </a:r>
          </a:p>
          <a:p>
            <a:pPr marL="171450" indent="-171450">
              <a:buFont typeface="Arial" panose="020B0604020202020204" pitchFamily="34" charset="0"/>
              <a:buChar char="•"/>
            </a:pPr>
            <a:r>
              <a:rPr lang="en-US" sz="1200" dirty="0"/>
              <a:t>SOA and API Practice for over 13 years with large global implementations</a:t>
            </a:r>
          </a:p>
          <a:p>
            <a:pPr marL="171450" indent="-171450">
              <a:buFont typeface="Arial" panose="020B0604020202020204" pitchFamily="34" charset="0"/>
              <a:buChar char="•"/>
            </a:pPr>
            <a:r>
              <a:rPr lang="en-US" sz="1200" dirty="0"/>
              <a:t>Recently included in Forrester’s </a:t>
            </a:r>
            <a:r>
              <a:rPr lang="en-US" sz="1200" b="1" i="1" dirty="0"/>
              <a:t>Vendor Landscape: API strategy And Delivery Service Providers</a:t>
            </a:r>
          </a:p>
          <a:p>
            <a:endParaRPr lang="en-US" sz="1200" b="1" dirty="0">
              <a:solidFill>
                <a:srgbClr val="B9242A"/>
              </a:solidFill>
            </a:endParaRPr>
          </a:p>
          <a:p>
            <a:endParaRPr lang="en-US" sz="1200" b="1" dirty="0">
              <a:solidFill>
                <a:srgbClr val="B9242A"/>
              </a:solidFill>
            </a:endParaRPr>
          </a:p>
          <a:p>
            <a:r>
              <a:rPr lang="en-US" sz="1400" b="1" dirty="0">
                <a:solidFill>
                  <a:srgbClr val="B9242A"/>
                </a:solidFill>
              </a:rPr>
              <a:t>KEY DIFFERENTIATORS</a:t>
            </a:r>
          </a:p>
          <a:p>
            <a:endParaRPr lang="en-US" sz="1200" dirty="0"/>
          </a:p>
          <a:p>
            <a:pPr marL="171450" indent="-171450">
              <a:buFont typeface="Arial" panose="020B0604020202020204" pitchFamily="34" charset="0"/>
              <a:buChar char="•"/>
            </a:pPr>
            <a:r>
              <a:rPr lang="en-US" sz="1200" dirty="0"/>
              <a:t>Ready to deploy frameworks </a:t>
            </a:r>
          </a:p>
          <a:p>
            <a:pPr marL="171450" indent="-171450">
              <a:buFont typeface="Arial" panose="020B0604020202020204" pitchFamily="34" charset="0"/>
              <a:buChar char="•"/>
            </a:pPr>
            <a:r>
              <a:rPr lang="en-US" sz="1200" dirty="0"/>
              <a:t>Reduce development time by 30%</a:t>
            </a:r>
          </a:p>
          <a:p>
            <a:pPr marL="171450" indent="-171450">
              <a:buFont typeface="Arial" panose="020B0604020202020204" pitchFamily="34" charset="0"/>
              <a:buChar char="•"/>
            </a:pPr>
            <a:r>
              <a:rPr lang="en-US" sz="1200" dirty="0"/>
              <a:t>Ready to deploy utilities</a:t>
            </a:r>
          </a:p>
          <a:p>
            <a:pPr marL="171450" indent="-171450">
              <a:buFont typeface="Arial" panose="020B0604020202020204" pitchFamily="34" charset="0"/>
              <a:buChar char="•"/>
            </a:pPr>
            <a:r>
              <a:rPr lang="en-US" sz="1200" dirty="0"/>
              <a:t>Governance templates</a:t>
            </a:r>
          </a:p>
          <a:p>
            <a:pPr marL="171450" indent="-171450">
              <a:buFont typeface="Arial" panose="020B0604020202020204" pitchFamily="34" charset="0"/>
              <a:buChar char="•"/>
            </a:pPr>
            <a:r>
              <a:rPr lang="en-US" sz="1200" dirty="0"/>
              <a:t>System monitoring in a box</a:t>
            </a:r>
          </a:p>
          <a:p>
            <a:endParaRPr lang="en-US" dirty="0"/>
          </a:p>
        </p:txBody>
      </p:sp>
    </p:spTree>
    <p:extLst>
      <p:ext uri="{BB962C8B-B14F-4D97-AF65-F5344CB8AC3E}">
        <p14:creationId xmlns:p14="http://schemas.microsoft.com/office/powerpoint/2010/main" val="1978589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06140" y="1084380"/>
            <a:ext cx="5151707" cy="791311"/>
          </a:xfrm>
        </p:spPr>
        <p:txBody>
          <a:bodyPr/>
          <a:lstStyle/>
          <a:p>
            <a:r>
              <a:rPr lang="en-US" sz="2800" b="0" dirty="0">
                <a:latin typeface="Helvetica Light"/>
              </a:rPr>
              <a:t>QUICK START</a:t>
            </a:r>
          </a:p>
          <a:p>
            <a:r>
              <a:rPr lang="en-US" sz="2800" b="0" dirty="0">
                <a:latin typeface="Helvetica Light"/>
              </a:rPr>
              <a:t>RULEBOOK</a:t>
            </a:r>
            <a:endParaRPr lang="en-US" b="0" dirty="0">
              <a:latin typeface="Helvetica Light"/>
            </a:endParaRPr>
          </a:p>
        </p:txBody>
      </p:sp>
      <p:sp>
        <p:nvSpPr>
          <p:cNvPr id="3" name="Text Placeholder 2"/>
          <p:cNvSpPr>
            <a:spLocks noGrp="1"/>
          </p:cNvSpPr>
          <p:nvPr>
            <p:ph type="body" sz="quarter" idx="11"/>
          </p:nvPr>
        </p:nvSpPr>
        <p:spPr>
          <a:xfrm>
            <a:off x="3406140" y="1899142"/>
            <a:ext cx="5151707" cy="285747"/>
          </a:xfrm>
        </p:spPr>
        <p:txBody>
          <a:bodyPr/>
          <a:lstStyle/>
          <a:p>
            <a:r>
              <a:rPr lang="en-US" b="0" dirty="0">
                <a:latin typeface="Helvetica Light"/>
              </a:rPr>
              <a:t>Our Quick Start Rulebook (QSR) is a proven methodology for analyzing the entire IT landscape including current technologies, future technologies, and business objectives to determine gaps and patterns critical to the success of an enterprise integration strategy program. </a:t>
            </a:r>
          </a:p>
          <a:p>
            <a:endParaRPr lang="en-US" b="0" dirty="0">
              <a:latin typeface="Helvetica Light"/>
            </a:endParaRPr>
          </a:p>
          <a:p>
            <a:r>
              <a:rPr lang="en-US" b="0" dirty="0">
                <a:latin typeface="Helvetica Light"/>
              </a:rPr>
              <a:t>It includes guidebooks, standards and templates that govern the entire lifecycle of API and SOA projects. QSR is an ideal methodology to deliver Apigee API-led connectivity solutions.</a:t>
            </a:r>
            <a:endParaRPr lang="en-US" dirty="0">
              <a:latin typeface="Helvetica Light"/>
            </a:endParaRPr>
          </a:p>
        </p:txBody>
      </p:sp>
      <p:sp>
        <p:nvSpPr>
          <p:cNvPr id="9" name="Parallelogram 8"/>
          <p:cNvSpPr/>
          <p:nvPr/>
        </p:nvSpPr>
        <p:spPr>
          <a:xfrm>
            <a:off x="-130628" y="96732"/>
            <a:ext cx="5214644" cy="425782"/>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13"/>
          </a:p>
        </p:txBody>
      </p:sp>
      <p:sp>
        <p:nvSpPr>
          <p:cNvPr id="11" name="Text Placeholder 1"/>
          <p:cNvSpPr txBox="1">
            <a:spLocks/>
          </p:cNvSpPr>
          <p:nvPr/>
        </p:nvSpPr>
        <p:spPr>
          <a:xfrm>
            <a:off x="521428" y="166531"/>
            <a:ext cx="3968932" cy="452378"/>
          </a:xfrm>
          <a:prstGeom prst="rect">
            <a:avLst/>
          </a:prstGeom>
        </p:spPr>
        <p:txBody>
          <a:bodyPr vert="horz"/>
          <a:lstStyle>
            <a:lvl1pPr marL="0" indent="0" algn="l" defTabSz="342900" rtl="0" eaLnBrk="1" latinLnBrk="0" hangingPunct="1">
              <a:lnSpc>
                <a:spcPct val="80000"/>
              </a:lnSpc>
              <a:spcBef>
                <a:spcPct val="20000"/>
              </a:spcBef>
              <a:buFont typeface="Arial"/>
              <a:buNone/>
              <a:defRPr sz="2700" b="1" kern="1200" baseline="0">
                <a:solidFill>
                  <a:srgbClr val="A91120"/>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lgn="ctr"/>
            <a:r>
              <a:rPr lang="en-US" sz="2000" b="0" dirty="0">
                <a:solidFill>
                  <a:schemeClr val="bg1"/>
                </a:solidFill>
                <a:latin typeface="Helvetica Light"/>
              </a:rPr>
              <a:t>STRATEGIC OFFERING</a:t>
            </a:r>
          </a:p>
        </p:txBody>
      </p:sp>
      <p:sp>
        <p:nvSpPr>
          <p:cNvPr id="10" name="Text Placeholder 2"/>
          <p:cNvSpPr txBox="1">
            <a:spLocks/>
          </p:cNvSpPr>
          <p:nvPr/>
        </p:nvSpPr>
        <p:spPr>
          <a:xfrm>
            <a:off x="450855" y="762001"/>
            <a:ext cx="2589525" cy="3056128"/>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r">
              <a:buNone/>
            </a:pPr>
            <a:endParaRPr lang="en-US" sz="1800" dirty="0">
              <a:solidFill>
                <a:srgbClr val="B6B8B9"/>
              </a:solidFill>
              <a:latin typeface="Univers-Light"/>
            </a:endParaRPr>
          </a:p>
          <a:p>
            <a:pPr marL="0" indent="0" algn="r">
              <a:buNone/>
            </a:pPr>
            <a:endParaRPr lang="en-US" sz="1800" dirty="0">
              <a:solidFill>
                <a:srgbClr val="B6B8B9"/>
              </a:solidFill>
              <a:latin typeface="Univers-Light"/>
            </a:endParaRPr>
          </a:p>
          <a:p>
            <a:pPr marL="0" indent="0" algn="r">
              <a:buNone/>
            </a:pPr>
            <a:r>
              <a:rPr lang="en-US" sz="1800" dirty="0">
                <a:solidFill>
                  <a:srgbClr val="B6B8B9"/>
                </a:solidFill>
                <a:latin typeface="Univers-Light"/>
              </a:rPr>
              <a:t>insight and experience</a:t>
            </a:r>
          </a:p>
          <a:p>
            <a:pPr marL="0" indent="0" algn="r">
              <a:buNone/>
            </a:pPr>
            <a:r>
              <a:rPr lang="en-US" sz="1800" dirty="0">
                <a:solidFill>
                  <a:srgbClr val="B6B8B9"/>
                </a:solidFill>
                <a:latin typeface="Univers-Light"/>
              </a:rPr>
              <a:t>necessary to create</a:t>
            </a:r>
          </a:p>
          <a:p>
            <a:pPr marL="0" indent="0" algn="r">
              <a:buNone/>
            </a:pPr>
            <a:r>
              <a:rPr lang="en-US" sz="1800" dirty="0">
                <a:solidFill>
                  <a:srgbClr val="B6B8B9"/>
                </a:solidFill>
                <a:latin typeface="Univers-Light"/>
              </a:rPr>
              <a:t>industry-leading service</a:t>
            </a:r>
          </a:p>
          <a:p>
            <a:pPr marL="0" indent="0" algn="r">
              <a:buNone/>
            </a:pPr>
            <a:r>
              <a:rPr lang="en-US" sz="1800" dirty="0">
                <a:solidFill>
                  <a:srgbClr val="B6B8B9"/>
                </a:solidFill>
                <a:latin typeface="Univers-Light"/>
              </a:rPr>
              <a:t>and solution offerings</a:t>
            </a:r>
          </a:p>
          <a:p>
            <a:pPr marL="0" indent="0" algn="r">
              <a:buNone/>
            </a:pPr>
            <a:r>
              <a:rPr lang="en-US" sz="1800" dirty="0">
                <a:solidFill>
                  <a:srgbClr val="B6B8B9"/>
                </a:solidFill>
                <a:latin typeface="Univers-Light"/>
              </a:rPr>
              <a:t>that quickly add value</a:t>
            </a:r>
            <a:endParaRPr lang="en-US" sz="1800" dirty="0"/>
          </a:p>
        </p:txBody>
      </p:sp>
    </p:spTree>
    <p:extLst>
      <p:ext uri="{BB962C8B-B14F-4D97-AF65-F5344CB8AC3E}">
        <p14:creationId xmlns:p14="http://schemas.microsoft.com/office/powerpoint/2010/main" val="2398306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06140" y="1084380"/>
            <a:ext cx="5151707" cy="791311"/>
          </a:xfrm>
        </p:spPr>
        <p:txBody>
          <a:bodyPr/>
          <a:lstStyle/>
          <a:p>
            <a:r>
              <a:rPr lang="en-US" sz="2800" b="0" dirty="0">
                <a:latin typeface="Helvetica Light"/>
              </a:rPr>
              <a:t>API READINESS ASSESSMENT</a:t>
            </a:r>
            <a:endParaRPr lang="en-US" b="0" dirty="0">
              <a:latin typeface="Helvetica Light"/>
            </a:endParaRPr>
          </a:p>
        </p:txBody>
      </p:sp>
      <p:sp>
        <p:nvSpPr>
          <p:cNvPr id="3" name="Text Placeholder 2"/>
          <p:cNvSpPr>
            <a:spLocks noGrp="1"/>
          </p:cNvSpPr>
          <p:nvPr>
            <p:ph type="body" sz="quarter" idx="11"/>
          </p:nvPr>
        </p:nvSpPr>
        <p:spPr>
          <a:xfrm>
            <a:off x="3406140" y="1899142"/>
            <a:ext cx="5151707" cy="285747"/>
          </a:xfrm>
        </p:spPr>
        <p:txBody>
          <a:bodyPr/>
          <a:lstStyle/>
          <a:p>
            <a:r>
              <a:rPr lang="en-US" b="0" dirty="0">
                <a:latin typeface="Helvetica Light"/>
              </a:rPr>
              <a:t>The API readiness assessment will help determine if the internal technology, process, and people factors are in place to implement an API program that will successfully achieve your business objectives.</a:t>
            </a:r>
            <a:endParaRPr lang="en-US" dirty="0">
              <a:latin typeface="Helvetica Light"/>
            </a:endParaRPr>
          </a:p>
        </p:txBody>
      </p:sp>
      <p:sp>
        <p:nvSpPr>
          <p:cNvPr id="4" name="Text Placeholder 3"/>
          <p:cNvSpPr>
            <a:spLocks noGrp="1"/>
          </p:cNvSpPr>
          <p:nvPr>
            <p:ph type="body" sz="quarter" idx="12"/>
          </p:nvPr>
        </p:nvSpPr>
        <p:spPr>
          <a:xfrm>
            <a:off x="3406140" y="2923451"/>
            <a:ext cx="5151707" cy="1267549"/>
          </a:xfrm>
        </p:spPr>
        <p:txBody>
          <a:bodyPr/>
          <a:lstStyle/>
          <a:p>
            <a:pPr marL="171450" indent="-171450">
              <a:buFont typeface="Arial" panose="020B0604020202020204" pitchFamily="34" charset="0"/>
              <a:buChar char="•"/>
            </a:pPr>
            <a:r>
              <a:rPr lang="en-US" sz="1000" dirty="0">
                <a:solidFill>
                  <a:schemeClr val="tx1">
                    <a:lumMod val="65000"/>
                    <a:lumOff val="35000"/>
                  </a:schemeClr>
                </a:solidFill>
                <a:latin typeface="Helvetica Light"/>
              </a:rPr>
              <a:t>Evaluate present technological and environmental readiness for API program success</a:t>
            </a:r>
          </a:p>
          <a:p>
            <a:pPr marL="171450" indent="-171450">
              <a:buFont typeface="Arial" panose="020B0604020202020204" pitchFamily="34" charset="0"/>
              <a:buChar char="•"/>
            </a:pPr>
            <a:r>
              <a:rPr lang="en-US" sz="1000" dirty="0">
                <a:solidFill>
                  <a:schemeClr val="tx1">
                    <a:lumMod val="65000"/>
                    <a:lumOff val="35000"/>
                  </a:schemeClr>
                </a:solidFill>
                <a:latin typeface="Helvetica Light"/>
              </a:rPr>
              <a:t>Educate internal business and technical stakeholders on the value proposition of API management in terms of benefits and revenue potential</a:t>
            </a:r>
          </a:p>
          <a:p>
            <a:pPr marL="171450" indent="-171450">
              <a:buFont typeface="Arial" panose="020B0604020202020204" pitchFamily="34" charset="0"/>
              <a:buChar char="•"/>
            </a:pPr>
            <a:r>
              <a:rPr lang="en-US" sz="1000" dirty="0">
                <a:solidFill>
                  <a:schemeClr val="tx1">
                    <a:lumMod val="65000"/>
                    <a:lumOff val="35000"/>
                  </a:schemeClr>
                </a:solidFill>
                <a:latin typeface="Helvetica Light"/>
              </a:rPr>
              <a:t>Define business cases and capture benefits</a:t>
            </a:r>
          </a:p>
          <a:p>
            <a:pPr marL="171450" indent="-171450">
              <a:buFont typeface="Arial" panose="020B0604020202020204" pitchFamily="34" charset="0"/>
              <a:buChar char="•"/>
            </a:pPr>
            <a:r>
              <a:rPr lang="en-US" sz="1000" dirty="0">
                <a:solidFill>
                  <a:schemeClr val="tx1">
                    <a:lumMod val="65000"/>
                    <a:lumOff val="35000"/>
                  </a:schemeClr>
                </a:solidFill>
                <a:latin typeface="Helvetica Light"/>
              </a:rPr>
              <a:t>Determine the strategic tasks and collateral for the projects</a:t>
            </a:r>
          </a:p>
          <a:p>
            <a:pPr marL="171450" indent="-171450">
              <a:buFont typeface="Arial" panose="020B0604020202020204" pitchFamily="34" charset="0"/>
              <a:buChar char="•"/>
            </a:pPr>
            <a:r>
              <a:rPr lang="en-US" sz="1000" dirty="0">
                <a:solidFill>
                  <a:schemeClr val="tx1">
                    <a:lumMod val="65000"/>
                    <a:lumOff val="35000"/>
                  </a:schemeClr>
                </a:solidFill>
                <a:latin typeface="Helvetica Light"/>
              </a:rPr>
              <a:t>Create a 6 to 12 month roadmap based on the desired future state</a:t>
            </a:r>
          </a:p>
          <a:p>
            <a:pPr marL="171450" indent="-171450">
              <a:buFont typeface="Arial" panose="020B0604020202020204" pitchFamily="34" charset="0"/>
              <a:buChar char="•"/>
            </a:pPr>
            <a:r>
              <a:rPr lang="en-US" sz="1000" dirty="0">
                <a:solidFill>
                  <a:schemeClr val="tx1">
                    <a:lumMod val="65000"/>
                    <a:lumOff val="35000"/>
                  </a:schemeClr>
                </a:solidFill>
                <a:latin typeface="Helvetica Light"/>
              </a:rPr>
              <a:t>Establish a solid foundation for project success by discovering the strengths and weakness of the current infrastructure</a:t>
            </a:r>
            <a:endParaRPr lang="en-US" sz="500" dirty="0">
              <a:solidFill>
                <a:schemeClr val="tx1">
                  <a:lumMod val="65000"/>
                  <a:lumOff val="35000"/>
                </a:schemeClr>
              </a:solidFill>
              <a:latin typeface="Helvetica Light"/>
            </a:endParaRPr>
          </a:p>
          <a:p>
            <a:endParaRPr lang="en-US" sz="1000" dirty="0"/>
          </a:p>
        </p:txBody>
      </p:sp>
      <p:sp>
        <p:nvSpPr>
          <p:cNvPr id="8" name="Text Placeholder 2"/>
          <p:cNvSpPr txBox="1">
            <a:spLocks/>
          </p:cNvSpPr>
          <p:nvPr/>
        </p:nvSpPr>
        <p:spPr>
          <a:xfrm>
            <a:off x="450855" y="762001"/>
            <a:ext cx="2589525" cy="3056128"/>
          </a:xfrm>
          <a:prstGeom prst="rect">
            <a:avLst/>
          </a:prstGeom>
        </p:spPr>
        <p:txBody>
          <a:bodyPr/>
          <a:lst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0" indent="0" algn="r">
              <a:buNone/>
            </a:pPr>
            <a:r>
              <a:rPr lang="en-US" sz="6600" dirty="0">
                <a:solidFill>
                  <a:srgbClr val="B6B8B9"/>
                </a:solidFill>
                <a:latin typeface="Univers-UltraCondensed"/>
              </a:rPr>
              <a:t>87</a:t>
            </a:r>
            <a:r>
              <a:rPr lang="en-US" sz="3600" dirty="0">
                <a:solidFill>
                  <a:srgbClr val="B6B8B9"/>
                </a:solidFill>
                <a:latin typeface="Univers-UltraCondensed"/>
              </a:rPr>
              <a:t>%</a:t>
            </a:r>
          </a:p>
          <a:p>
            <a:pPr marL="0" indent="0" algn="r">
              <a:buNone/>
            </a:pPr>
            <a:r>
              <a:rPr lang="en-US" sz="1800" dirty="0">
                <a:solidFill>
                  <a:srgbClr val="B6B8B9"/>
                </a:solidFill>
                <a:latin typeface="Univers-Light"/>
              </a:rPr>
              <a:t>OF ORGANIZATIONS</a:t>
            </a:r>
          </a:p>
          <a:p>
            <a:pPr marL="0" indent="0" algn="r">
              <a:buNone/>
            </a:pPr>
            <a:r>
              <a:rPr lang="en-US" sz="1800" dirty="0">
                <a:solidFill>
                  <a:srgbClr val="B6B8B9"/>
                </a:solidFill>
                <a:latin typeface="Univers-Light"/>
              </a:rPr>
              <a:t>WILL HAVE AN API</a:t>
            </a:r>
          </a:p>
          <a:p>
            <a:pPr marL="0" indent="0" algn="r">
              <a:buNone/>
            </a:pPr>
            <a:r>
              <a:rPr lang="en-US" sz="1800" dirty="0">
                <a:solidFill>
                  <a:srgbClr val="B6B8B9"/>
                </a:solidFill>
                <a:latin typeface="Univers-Light"/>
              </a:rPr>
              <a:t>PROGRAM IN PLACE</a:t>
            </a:r>
          </a:p>
          <a:p>
            <a:pPr marL="0" indent="0" algn="r">
              <a:buNone/>
            </a:pPr>
            <a:r>
              <a:rPr lang="en-US" sz="1800" dirty="0">
                <a:solidFill>
                  <a:srgbClr val="B6B8B9"/>
                </a:solidFill>
                <a:latin typeface="Univers-Light"/>
              </a:rPr>
              <a:t>WITHIN 5 YEARS</a:t>
            </a:r>
          </a:p>
          <a:p>
            <a:pPr marL="0" indent="0" algn="r">
              <a:buNone/>
            </a:pPr>
            <a:r>
              <a:rPr lang="en-US" sz="1800" dirty="0">
                <a:solidFill>
                  <a:srgbClr val="B6B8B9"/>
                </a:solidFill>
                <a:latin typeface="Univers-Light"/>
              </a:rPr>
              <a:t>WILL YOU BE</a:t>
            </a:r>
          </a:p>
          <a:p>
            <a:pPr marL="0" indent="0" algn="r">
              <a:buNone/>
            </a:pPr>
            <a:r>
              <a:rPr lang="en-US" sz="1800" dirty="0">
                <a:solidFill>
                  <a:srgbClr val="B6B8B9"/>
                </a:solidFill>
                <a:latin typeface="Univers-Light"/>
              </a:rPr>
              <a:t>AMONG THEM?</a:t>
            </a:r>
            <a:endParaRPr lang="en-US" sz="1800" dirty="0"/>
          </a:p>
        </p:txBody>
      </p:sp>
      <p:sp>
        <p:nvSpPr>
          <p:cNvPr id="9" name="Parallelogram 8"/>
          <p:cNvSpPr/>
          <p:nvPr/>
        </p:nvSpPr>
        <p:spPr>
          <a:xfrm>
            <a:off x="-130628" y="96732"/>
            <a:ext cx="5214644" cy="425782"/>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13"/>
          </a:p>
        </p:txBody>
      </p:sp>
      <p:sp>
        <p:nvSpPr>
          <p:cNvPr id="11" name="Text Placeholder 1"/>
          <p:cNvSpPr txBox="1">
            <a:spLocks/>
          </p:cNvSpPr>
          <p:nvPr/>
        </p:nvSpPr>
        <p:spPr>
          <a:xfrm>
            <a:off x="521428" y="166531"/>
            <a:ext cx="3968932" cy="452378"/>
          </a:xfrm>
          <a:prstGeom prst="rect">
            <a:avLst/>
          </a:prstGeom>
        </p:spPr>
        <p:txBody>
          <a:bodyPr vert="horz"/>
          <a:lstStyle>
            <a:lvl1pPr marL="0" indent="0" algn="l" defTabSz="342900" rtl="0" eaLnBrk="1" latinLnBrk="0" hangingPunct="1">
              <a:lnSpc>
                <a:spcPct val="80000"/>
              </a:lnSpc>
              <a:spcBef>
                <a:spcPct val="20000"/>
              </a:spcBef>
              <a:buFont typeface="Arial"/>
              <a:buNone/>
              <a:defRPr sz="2700" b="1" kern="1200" baseline="0">
                <a:solidFill>
                  <a:srgbClr val="A91120"/>
                </a:solidFill>
                <a:latin typeface="Arial Narrow"/>
                <a:ea typeface="+mn-ea"/>
                <a:cs typeface="Arial Narrow"/>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algn="ctr"/>
            <a:r>
              <a:rPr lang="en-US" sz="2000" b="0" dirty="0">
                <a:solidFill>
                  <a:schemeClr val="bg1"/>
                </a:solidFill>
                <a:latin typeface="Helvetica Light"/>
              </a:rPr>
              <a:t>BUSINESS-DRIVEN SOLUTION</a:t>
            </a:r>
          </a:p>
        </p:txBody>
      </p:sp>
    </p:spTree>
    <p:extLst>
      <p:ext uri="{BB962C8B-B14F-4D97-AF65-F5344CB8AC3E}">
        <p14:creationId xmlns:p14="http://schemas.microsoft.com/office/powerpoint/2010/main" val="238297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192849-C942-E14F-8CCF-1F0B7C227B99}"/>
              </a:ext>
            </a:extLst>
          </p:cNvPr>
          <p:cNvSpPr txBox="1"/>
          <p:nvPr/>
        </p:nvSpPr>
        <p:spPr>
          <a:xfrm>
            <a:off x="378384" y="770021"/>
            <a:ext cx="6045501" cy="1420261"/>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2000" dirty="0"/>
              <a:t>Created new Perficient Product Offering</a:t>
            </a:r>
          </a:p>
          <a:p>
            <a:pPr marL="285750" indent="-285750">
              <a:lnSpc>
                <a:spcPct val="150000"/>
              </a:lnSpc>
              <a:buFont typeface="Arial" panose="020B0604020202020204" pitchFamily="34" charset="0"/>
              <a:buChar char="•"/>
            </a:pPr>
            <a:r>
              <a:rPr lang="en-US" sz="2000" dirty="0"/>
              <a:t>Developed directly from Apigee training materials</a:t>
            </a:r>
          </a:p>
          <a:p>
            <a:pPr marL="285750" indent="-285750">
              <a:lnSpc>
                <a:spcPct val="150000"/>
              </a:lnSpc>
              <a:buFont typeface="Arial" panose="020B0604020202020204" pitchFamily="34" charset="0"/>
              <a:buChar char="•"/>
            </a:pPr>
            <a:r>
              <a:rPr lang="en-US" sz="2000" dirty="0"/>
              <a:t>Recertified with Apigee for instructor led trainings</a:t>
            </a:r>
          </a:p>
        </p:txBody>
      </p:sp>
      <p:sp>
        <p:nvSpPr>
          <p:cNvPr id="4" name="TextBox 3">
            <a:extLst>
              <a:ext uri="{FF2B5EF4-FFF2-40B4-BE49-F238E27FC236}">
                <a16:creationId xmlns:a16="http://schemas.microsoft.com/office/drawing/2014/main" id="{0E3BA4C2-52A8-614A-AC67-AA49B9CAAFD8}"/>
              </a:ext>
            </a:extLst>
          </p:cNvPr>
          <p:cNvSpPr txBox="1"/>
          <p:nvPr/>
        </p:nvSpPr>
        <p:spPr>
          <a:xfrm>
            <a:off x="378385" y="2668697"/>
            <a:ext cx="8207350" cy="1569660"/>
          </a:xfrm>
          <a:prstGeom prst="rect">
            <a:avLst/>
          </a:prstGeom>
          <a:noFill/>
        </p:spPr>
        <p:txBody>
          <a:bodyPr wrap="square" rtlCol="0">
            <a:spAutoFit/>
          </a:bodyPr>
          <a:lstStyle/>
          <a:p>
            <a:r>
              <a:rPr lang="en-US" sz="1600" dirty="0"/>
              <a:t>"Perficient offers an Apigee Edge Engineer Training to help ramp up customers and make them successful with the Apigee platform. Over the course of four days, instructors will lead this private training to cover the fundamentals of developing and securing APIs using API services in Apigee Edge. Delivered by Apigee experts, the developer training prepares you to design, build, and deploy API solutions through a sequence of hands-on labs."</a:t>
            </a:r>
          </a:p>
        </p:txBody>
      </p:sp>
      <p:sp>
        <p:nvSpPr>
          <p:cNvPr id="5" name="Parallelogram 4">
            <a:extLst>
              <a:ext uri="{FF2B5EF4-FFF2-40B4-BE49-F238E27FC236}">
                <a16:creationId xmlns:a16="http://schemas.microsoft.com/office/drawing/2014/main" id="{21746170-E3B5-7F4B-8651-04FDE7734FDE}"/>
              </a:ext>
            </a:extLst>
          </p:cNvPr>
          <p:cNvSpPr/>
          <p:nvPr/>
        </p:nvSpPr>
        <p:spPr>
          <a:xfrm>
            <a:off x="-130628" y="96732"/>
            <a:ext cx="5214644" cy="425782"/>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a:t>Apigee Certified API Engineer Training</a:t>
            </a:r>
          </a:p>
        </p:txBody>
      </p:sp>
    </p:spTree>
    <p:extLst>
      <p:ext uri="{BB962C8B-B14F-4D97-AF65-F5344CB8AC3E}">
        <p14:creationId xmlns:p14="http://schemas.microsoft.com/office/powerpoint/2010/main" val="2857753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a:blip r:embed="rId3"/>
          <a:srcRect l="18045" r="18045"/>
          <a:stretch>
            <a:fillRect/>
          </a:stretch>
        </p:blipFill>
        <p:spPr>
          <a:prstGeom prst="rect">
            <a:avLst/>
          </a:prstGeom>
        </p:spPr>
      </p:pic>
      <p:sp>
        <p:nvSpPr>
          <p:cNvPr id="6" name="Text Placeholder 4"/>
          <p:cNvSpPr txBox="1">
            <a:spLocks/>
          </p:cNvSpPr>
          <p:nvPr/>
        </p:nvSpPr>
        <p:spPr>
          <a:xfrm>
            <a:off x="4830122" y="1386896"/>
            <a:ext cx="4065293" cy="3135408"/>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dirty="0">
                <a:solidFill>
                  <a:srgbClr val="A8101F"/>
                </a:solidFill>
                <a:latin typeface="Helvetica" panose="020B0604020202020204" pitchFamily="34" charset="0"/>
                <a:cs typeface="Helvetica" panose="020B0604020202020204" pitchFamily="34" charset="0"/>
              </a:rPr>
              <a:t>Health system improves records access for Patients and Partners</a:t>
            </a:r>
          </a:p>
          <a:p>
            <a:pPr marL="0" indent="0">
              <a:buNone/>
            </a:pPr>
            <a:r>
              <a:rPr lang="en-US" sz="1100" dirty="0">
                <a:solidFill>
                  <a:schemeClr val="tx1">
                    <a:lumMod val="50000"/>
                    <a:lumOff val="50000"/>
                  </a:schemeClr>
                </a:solidFill>
                <a:latin typeface="Helvetica" panose="020B0604020202020204" pitchFamily="34" charset="0"/>
                <a:cs typeface="Helvetica" panose="020B0604020202020204" pitchFamily="34" charset="0"/>
              </a:rPr>
              <a:t>Trinity Health recognized patients needed greater access to their medical records, help to manage their medications, and real-time interaction with their providers to verify health history and improve adherence to medication schedules. They managed access to this data from various systems, but lacked a robust and efficient delivery infrastructure for partners building patient mobile and web apps. We executed a full QSR program including everything for organizational readiness, to API product strategy, and implemented Apigee APIs to securely expose appropriate data through the cloud to new applications like MyeVisit and Medi-Safe. Trinity can now enhance the patient experience and accelerate health services delivery with FHIR API exposed data and business assets. The patients medical history is now available to themselves and their providers as needed, accelerating knowledge transfer and improving engagement accuracy. </a:t>
            </a:r>
          </a:p>
        </p:txBody>
      </p:sp>
      <p:sp>
        <p:nvSpPr>
          <p:cNvPr id="3" name="Parallelogram 2"/>
          <p:cNvSpPr/>
          <p:nvPr/>
        </p:nvSpPr>
        <p:spPr>
          <a:xfrm>
            <a:off x="-148939" y="277484"/>
            <a:ext cx="4766948" cy="424265"/>
          </a:xfrm>
          <a:prstGeom prst="parallelogram">
            <a:avLst/>
          </a:prstGeom>
          <a:solidFill>
            <a:srgbClr val="A8101F">
              <a:alpha val="9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pic>
        <p:nvPicPr>
          <p:cNvPr id="4" name="Picture 3" descr="BO-S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648" y="338587"/>
            <a:ext cx="4153038" cy="301095"/>
          </a:xfrm>
          <a:prstGeom prst="rect">
            <a:avLst/>
          </a:prstGeom>
        </p:spPr>
      </p:pic>
      <p:pic>
        <p:nvPicPr>
          <p:cNvPr id="10" name="Shape 1296"/>
          <p:cNvPicPr preferRelativeResize="0"/>
          <p:nvPr/>
        </p:nvPicPr>
        <p:blipFill rotWithShape="1">
          <a:blip r:embed="rId5">
            <a:alphaModFix/>
          </a:blip>
          <a:srcRect/>
          <a:stretch/>
        </p:blipFill>
        <p:spPr>
          <a:xfrm>
            <a:off x="7394713" y="142343"/>
            <a:ext cx="1500702" cy="632909"/>
          </a:xfrm>
          <a:prstGeom prst="rect">
            <a:avLst/>
          </a:prstGeom>
          <a:noFill/>
          <a:ln>
            <a:noFill/>
          </a:ln>
        </p:spPr>
      </p:pic>
      <p:pic>
        <p:nvPicPr>
          <p:cNvPr id="2" name="Picture 1"/>
          <p:cNvPicPr>
            <a:picLocks noChangeAspect="1"/>
          </p:cNvPicPr>
          <p:nvPr/>
        </p:nvPicPr>
        <p:blipFill>
          <a:blip r:embed="rId6"/>
          <a:stretch>
            <a:fillRect/>
          </a:stretch>
        </p:blipFill>
        <p:spPr>
          <a:xfrm>
            <a:off x="4919574" y="775252"/>
            <a:ext cx="2102889" cy="611644"/>
          </a:xfrm>
          <a:prstGeom prst="rect">
            <a:avLst/>
          </a:prstGeom>
        </p:spPr>
      </p:pic>
    </p:spTree>
    <p:extLst>
      <p:ext uri="{BB962C8B-B14F-4D97-AF65-F5344CB8AC3E}">
        <p14:creationId xmlns:p14="http://schemas.microsoft.com/office/powerpoint/2010/main" val="4231784311"/>
      </p:ext>
    </p:extLst>
  </p:cSld>
  <p:clrMapOvr>
    <a:masterClrMapping/>
  </p:clrMapOvr>
</p:sld>
</file>

<file path=ppt/theme/theme1.xml><?xml version="1.0" encoding="utf-8"?>
<a:theme xmlns:a="http://schemas.openxmlformats.org/drawingml/2006/main" name="7_2 Cover Tw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pigee APIM Brief 201805291200C.pptx" id="{3ED130A8-48A8-B043-8AB5-7C261A847ACB}" vid="{7A345CC2-B20A-3645-8678-34107E88A62E}"/>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igee APIM Brief 201805291200C.pptx" id="{3ED130A8-48A8-B043-8AB5-7C261A847ACB}" vid="{6333B76F-6AD7-4A4C-AA4E-3A07927306D2}"/>
    </a:ext>
  </a:extLst>
</a:theme>
</file>

<file path=ppt/theme/theme3.xml><?xml version="1.0" encoding="utf-8"?>
<a:theme xmlns:a="http://schemas.openxmlformats.org/drawingml/2006/main" name="5 Two Column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pigee APIM Brief 201805291200C.pptx" id="{3ED130A8-48A8-B043-8AB5-7C261A847ACB}" vid="{0F065BD5-4F73-6C47-9041-04FAF27E01FB}"/>
    </a:ext>
  </a:extLst>
</a:theme>
</file>

<file path=ppt/theme/theme4.xml><?xml version="1.0" encoding="utf-8"?>
<a:theme xmlns:a="http://schemas.openxmlformats.org/drawingml/2006/main" name="8 Three colum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pigee APIM Brief 201805291200C.pptx" id="{3ED130A8-48A8-B043-8AB5-7C261A847ACB}" vid="{D9FC7C9E-1AC9-EC4A-8324-FC4DBB36632D}"/>
    </a:ext>
  </a:extLst>
</a:theme>
</file>

<file path=ppt/theme/theme5.xml><?xml version="1.0" encoding="utf-8"?>
<a:theme xmlns:a="http://schemas.openxmlformats.org/drawingml/2006/main" name="4_8 Three colum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pigee APIM Brief 201805291200C.pptx" id="{3ED130A8-48A8-B043-8AB5-7C261A847ACB}" vid="{62ECFC9A-4692-6D4B-9EBD-B0409282752C}"/>
    </a:ext>
  </a:extLst>
</a:theme>
</file>

<file path=ppt/theme/theme6.xml><?xml version="1.0" encoding="utf-8"?>
<a:theme xmlns:a="http://schemas.openxmlformats.org/drawingml/2006/main" name="4 Blank - use for char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pigee APIM Brief 201805291200C.pptx" id="{3ED130A8-48A8-B043-8AB5-7C261A847ACB}" vid="{DBB7FEF2-BCC9-AE40-8C1D-6F23EFA9A382}"/>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185F5ACA656F14087A05F42EBBFA9A8" ma:contentTypeVersion="0" ma:contentTypeDescription="Create a new document." ma:contentTypeScope="" ma:versionID="041bc488044e506d1aa9ac78f8beef06">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7F5CC336-3631-47A4-850E-6C9AEF907332}">
  <ds:schemaRefs>
    <ds:schemaRef ds:uri="http://schemas.microsoft.com/sharepoint/v3/contenttype/forms"/>
  </ds:schemaRefs>
</ds:datastoreItem>
</file>

<file path=customXml/itemProps2.xml><?xml version="1.0" encoding="utf-8"?>
<ds:datastoreItem xmlns:ds="http://schemas.openxmlformats.org/officeDocument/2006/customXml" ds:itemID="{48B3EC49-02FB-4B95-A46F-8653CED5AE36}">
  <ds:schemaRefs>
    <ds:schemaRef ds:uri="http://schemas.microsoft.com/office/2006/documentManagement/types"/>
    <ds:schemaRef ds:uri="http://purl.org/dc/terms/"/>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A8B01AEF-E839-4EE1-8DA5-3586472575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7_2 Cover Two</Template>
  <TotalTime>225</TotalTime>
  <Words>1079</Words>
  <Application>Microsoft Macintosh PowerPoint</Application>
  <PresentationFormat>On-screen Show (16:9)</PresentationFormat>
  <Paragraphs>108</Paragraphs>
  <Slides>10</Slides>
  <Notes>9</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10</vt:i4>
      </vt:variant>
    </vt:vector>
  </HeadingPairs>
  <TitlesOfParts>
    <vt:vector size="26" baseType="lpstr">
      <vt:lpstr>Arial</vt:lpstr>
      <vt:lpstr>Arial Narrow</vt:lpstr>
      <vt:lpstr>Calibri</vt:lpstr>
      <vt:lpstr>Helvetica</vt:lpstr>
      <vt:lpstr>Helvetica Light</vt:lpstr>
      <vt:lpstr>Segoe UI</vt:lpstr>
      <vt:lpstr>Univers 45 Light</vt:lpstr>
      <vt:lpstr>Univers-Light</vt:lpstr>
      <vt:lpstr>Univers-UltraCondensed</vt:lpstr>
      <vt:lpstr>Verdana</vt:lpstr>
      <vt:lpstr>7_2 Cover Two</vt:lpstr>
      <vt:lpstr>Custom Design</vt:lpstr>
      <vt:lpstr>5 Two Column </vt:lpstr>
      <vt:lpstr>8 Three column</vt:lpstr>
      <vt:lpstr>4_8 Three column</vt:lpstr>
      <vt:lpstr>4 Blank - use for charts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Terrance David</dc:creator>
  <cp:lastModifiedBy>Terrance David</cp:lastModifiedBy>
  <cp:revision>1</cp:revision>
  <cp:lastPrinted>2016-07-06T17:22:17Z</cp:lastPrinted>
  <dcterms:created xsi:type="dcterms:W3CDTF">2019-01-03T16:59:10Z</dcterms:created>
  <dcterms:modified xsi:type="dcterms:W3CDTF">2019-01-03T20:44:27Z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0x010100C185F5ACA656F14087A05F42EBBFA9A8</vt:lpwstr>
  </property>
</Properties>
</file>

<file path=docProps/thumbnail.jpeg>
</file>